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16" r:id="rId2"/>
    <p:sldMasterId id="2147483724" r:id="rId3"/>
    <p:sldMasterId id="2147483755" r:id="rId4"/>
    <p:sldMasterId id="2147483785" r:id="rId5"/>
    <p:sldMasterId id="2147483800" r:id="rId6"/>
    <p:sldMasterId id="2147483815" r:id="rId7"/>
    <p:sldMasterId id="2147483888" r:id="rId8"/>
    <p:sldMasterId id="2147483898" r:id="rId9"/>
  </p:sldMasterIdLst>
  <p:notesMasterIdLst>
    <p:notesMasterId r:id="rId68"/>
  </p:notesMasterIdLst>
  <p:handoutMasterIdLst>
    <p:handoutMasterId r:id="rId69"/>
  </p:handoutMasterIdLst>
  <p:sldIdLst>
    <p:sldId id="353" r:id="rId10"/>
    <p:sldId id="399" r:id="rId11"/>
    <p:sldId id="400" r:id="rId12"/>
    <p:sldId id="405" r:id="rId13"/>
    <p:sldId id="402" r:id="rId14"/>
    <p:sldId id="403" r:id="rId15"/>
    <p:sldId id="406" r:id="rId16"/>
    <p:sldId id="404" r:id="rId17"/>
    <p:sldId id="432" r:id="rId18"/>
    <p:sldId id="407" r:id="rId19"/>
    <p:sldId id="439" r:id="rId20"/>
    <p:sldId id="440" r:id="rId21"/>
    <p:sldId id="408" r:id="rId22"/>
    <p:sldId id="437" r:id="rId23"/>
    <p:sldId id="451" r:id="rId24"/>
    <p:sldId id="452" r:id="rId25"/>
    <p:sldId id="453" r:id="rId26"/>
    <p:sldId id="442" r:id="rId27"/>
    <p:sldId id="443" r:id="rId28"/>
    <p:sldId id="444" r:id="rId29"/>
    <p:sldId id="445" r:id="rId30"/>
    <p:sldId id="446" r:id="rId31"/>
    <p:sldId id="449" r:id="rId32"/>
    <p:sldId id="447" r:id="rId33"/>
    <p:sldId id="454" r:id="rId34"/>
    <p:sldId id="448" r:id="rId35"/>
    <p:sldId id="409" r:id="rId36"/>
    <p:sldId id="455" r:id="rId37"/>
    <p:sldId id="435" r:id="rId38"/>
    <p:sldId id="441" r:id="rId39"/>
    <p:sldId id="363" r:id="rId40"/>
    <p:sldId id="382" r:id="rId41"/>
    <p:sldId id="383" r:id="rId42"/>
    <p:sldId id="416" r:id="rId43"/>
    <p:sldId id="371" r:id="rId44"/>
    <p:sldId id="417" r:id="rId45"/>
    <p:sldId id="450" r:id="rId46"/>
    <p:sldId id="418" r:id="rId47"/>
    <p:sldId id="420" r:id="rId48"/>
    <p:sldId id="370" r:id="rId49"/>
    <p:sldId id="419" r:id="rId50"/>
    <p:sldId id="421" r:id="rId51"/>
    <p:sldId id="422" r:id="rId52"/>
    <p:sldId id="423" r:id="rId53"/>
    <p:sldId id="385" r:id="rId54"/>
    <p:sldId id="424" r:id="rId55"/>
    <p:sldId id="436" r:id="rId56"/>
    <p:sldId id="425" r:id="rId57"/>
    <p:sldId id="426" r:id="rId58"/>
    <p:sldId id="427" r:id="rId59"/>
    <p:sldId id="428" r:id="rId60"/>
    <p:sldId id="429" r:id="rId61"/>
    <p:sldId id="430" r:id="rId62"/>
    <p:sldId id="431" r:id="rId63"/>
    <p:sldId id="374" r:id="rId64"/>
    <p:sldId id="375" r:id="rId65"/>
    <p:sldId id="377" r:id="rId66"/>
    <p:sldId id="378" r:id="rId6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399"/>
            <p14:sldId id="400"/>
            <p14:sldId id="405"/>
            <p14:sldId id="402"/>
            <p14:sldId id="403"/>
            <p14:sldId id="406"/>
            <p14:sldId id="404"/>
            <p14:sldId id="432"/>
            <p14:sldId id="407"/>
            <p14:sldId id="439"/>
            <p14:sldId id="440"/>
            <p14:sldId id="408"/>
            <p14:sldId id="437"/>
            <p14:sldId id="451"/>
            <p14:sldId id="452"/>
            <p14:sldId id="453"/>
            <p14:sldId id="442"/>
            <p14:sldId id="443"/>
            <p14:sldId id="444"/>
            <p14:sldId id="445"/>
            <p14:sldId id="446"/>
            <p14:sldId id="449"/>
            <p14:sldId id="447"/>
            <p14:sldId id="454"/>
            <p14:sldId id="448"/>
            <p14:sldId id="409"/>
            <p14:sldId id="455"/>
            <p14:sldId id="435"/>
            <p14:sldId id="441"/>
            <p14:sldId id="363"/>
            <p14:sldId id="382"/>
            <p14:sldId id="383"/>
            <p14:sldId id="416"/>
            <p14:sldId id="371"/>
            <p14:sldId id="417"/>
            <p14:sldId id="450"/>
            <p14:sldId id="418"/>
            <p14:sldId id="420"/>
            <p14:sldId id="370"/>
            <p14:sldId id="419"/>
            <p14:sldId id="421"/>
            <p14:sldId id="422"/>
            <p14:sldId id="423"/>
            <p14:sldId id="385"/>
            <p14:sldId id="424"/>
            <p14:sldId id="436"/>
            <p14:sldId id="425"/>
            <p14:sldId id="426"/>
            <p14:sldId id="427"/>
            <p14:sldId id="428"/>
            <p14:sldId id="429"/>
            <p14:sldId id="430"/>
            <p14:sldId id="431"/>
            <p14:sldId id="374"/>
            <p14:sldId id="375"/>
            <p14:sldId id="377"/>
            <p14:sldId id="3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62128"/>
    <a:srgbClr val="8CD6AD"/>
    <a:srgbClr val="F8F8F8"/>
    <a:srgbClr val="E5E5E5"/>
    <a:srgbClr val="008774"/>
    <a:srgbClr val="0F7661"/>
    <a:srgbClr val="C0504D"/>
    <a:srgbClr val="77933C"/>
    <a:srgbClr val="5978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4" autoAdjust="0"/>
    <p:restoredTop sz="87441" autoAdjust="0"/>
  </p:normalViewPr>
  <p:slideViewPr>
    <p:cSldViewPr snapToGrid="0" snapToObjects="1">
      <p:cViewPr varScale="1">
        <p:scale>
          <a:sx n="105" d="100"/>
          <a:sy n="105" d="100"/>
        </p:scale>
        <p:origin x="-96" y="-51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8/15/16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8/15/16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gadgets.ndtv.com/internet/news/netflix-now-accounts-for-34-percent-of-us-internet-traffic-at-peak-times-524323"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r>
              <a:rPr lang="en-US" dirty="0" smtClean="0"/>
              <a:t>cycle by Chris Jones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15</a:t>
            </a:fld>
            <a:endParaRPr lang="en-US"/>
          </a:p>
        </p:txBody>
      </p:sp>
    </p:spTree>
    <p:extLst>
      <p:ext uri="{BB962C8B-B14F-4D97-AF65-F5344CB8AC3E}">
        <p14:creationId xmlns:p14="http://schemas.microsoft.com/office/powerpoint/2010/main" val="4257758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r>
              <a:rPr lang="en-US" dirty="0" smtClean="0"/>
              <a:t>cycle by Chris Jones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16</a:t>
            </a:fld>
            <a:endParaRPr lang="en-US"/>
          </a:p>
        </p:txBody>
      </p:sp>
    </p:spTree>
    <p:extLst>
      <p:ext uri="{BB962C8B-B14F-4D97-AF65-F5344CB8AC3E}">
        <p14:creationId xmlns:p14="http://schemas.microsoft.com/office/powerpoint/2010/main" val="4257758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r>
              <a:rPr lang="en-US" dirty="0" smtClean="0"/>
              <a:t>cycle by Chris Jones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17</a:t>
            </a:fld>
            <a:endParaRPr lang="en-US"/>
          </a:p>
        </p:txBody>
      </p:sp>
    </p:spTree>
    <p:extLst>
      <p:ext uri="{BB962C8B-B14F-4D97-AF65-F5344CB8AC3E}">
        <p14:creationId xmlns:p14="http://schemas.microsoft.com/office/powerpoint/2010/main" val="425775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commitment </a:t>
            </a:r>
          </a:p>
          <a:p>
            <a:r>
              <a:rPr lang="en-US" dirty="0" smtClean="0"/>
              <a:t>falling by Eric Benoit from the Noun Project</a:t>
            </a:r>
          </a:p>
          <a:p>
            <a:r>
              <a:rPr lang="en-US" dirty="0" err="1" smtClean="0"/>
              <a:t>Zipline</a:t>
            </a:r>
            <a:r>
              <a:rPr lang="en-US" dirty="0" smtClean="0"/>
              <a:t> by Miranda </a:t>
            </a:r>
            <a:r>
              <a:rPr lang="en-US" dirty="0" err="1" smtClean="0"/>
              <a:t>Dempster</a:t>
            </a:r>
            <a:r>
              <a:rPr lang="en-US" dirty="0" smtClean="0"/>
              <a:t> from the Noun Project</a:t>
            </a:r>
          </a:p>
          <a:p>
            <a:r>
              <a:rPr lang="en-US" dirty="0" smtClean="0"/>
              <a:t>Crowd Surfing by Gilbert </a:t>
            </a:r>
            <a:r>
              <a:rPr lang="en-US" dirty="0" err="1" smtClean="0"/>
              <a:t>Bages</a:t>
            </a:r>
            <a:r>
              <a:rPr lang="en-US" dirty="0" smtClean="0"/>
              <a:t> from the Noun Project</a:t>
            </a:r>
          </a:p>
          <a:p>
            <a:r>
              <a:rPr lang="en-US" dirty="0" smtClean="0"/>
              <a:t>JAVA File by Alfredo Hernandez from the Noun Project</a:t>
            </a:r>
          </a:p>
          <a:p>
            <a:r>
              <a:rPr lang="en-US" dirty="0" smtClean="0"/>
              <a:t>Secure Database by Leonardo Schneider from the Noun Project</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19</a:t>
            </a:fld>
            <a:endParaRPr lang="en-US"/>
          </a:p>
        </p:txBody>
      </p:sp>
    </p:spTree>
    <p:extLst>
      <p:ext uri="{BB962C8B-B14F-4D97-AF65-F5344CB8AC3E}">
        <p14:creationId xmlns:p14="http://schemas.microsoft.com/office/powerpoint/2010/main" val="2546511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295170" y="2972430"/>
            <a:ext cx="6267658" cy="5793719"/>
          </a:xfrm>
          <a:prstGeom prst="rect">
            <a:avLst/>
          </a:prstGeom>
          <a:noFill/>
          <a:ln>
            <a:noFill/>
          </a:ln>
        </p:spPr>
        <p:txBody>
          <a:bodyPr lIns="90550" tIns="90550" rIns="90550" bIns="905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presume you’re all familiar with microservices and cloud-native, but quickly, here’s an introduction. They’re loosely coupled, service oriented architecture with bounded contexts.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Because each service can be updated independently, your teams can work in parallel. Because each service is isolated, it’s much easier to automate your testing.</a:t>
            </a:r>
          </a:p>
        </p:txBody>
      </p:sp>
      <p:sp>
        <p:nvSpPr>
          <p:cNvPr id="180" name="Shape 180"/>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b="0" i="0" u="none" strike="noStrike" cap="none">
                <a:solidFill>
                  <a:srgbClr val="FFFFFF"/>
                </a:solidFill>
                <a:latin typeface="Arial"/>
                <a:ea typeface="Arial"/>
                <a:cs typeface="Arial"/>
                <a:sym typeface="Arial"/>
              </a:rPr>
              <a:t>Enterprise companies in finance and telco industries are embracing microservice and cloud-native models. </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spcAft>
                <a:spcPts val="0"/>
              </a:spcAft>
              <a:buSzPct val="25000"/>
              <a:buNone/>
            </a:pPr>
            <a:r>
              <a:rPr lang="en-US" sz="1100" b="0" i="0" u="none" strike="noStrike" cap="none">
                <a:solidFill>
                  <a:schemeClr val="dk1"/>
                </a:solidFill>
                <a:latin typeface="Verdana"/>
                <a:ea typeface="Verdana"/>
                <a:cs typeface="Verdana"/>
                <a:sym typeface="Verdana"/>
              </a:rPr>
              <a:t>There 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marL="0" marR="0" lvl="0" indent="0" algn="l" rtl="0">
              <a:spcBef>
                <a:spcPts val="1189"/>
              </a:spcBef>
              <a:spcAft>
                <a:spcPts val="0"/>
              </a:spcAft>
              <a:buSzPct val="25000"/>
              <a:buNone/>
            </a:pPr>
            <a:r>
              <a:rPr lang="en-US" sz="1100" b="0" i="0" u="none" strike="noStrike" cap="none">
                <a:solidFill>
                  <a:schemeClr val="dk1"/>
                </a:solidFill>
                <a:latin typeface="Verdana"/>
                <a:ea typeface="Verdana"/>
                <a:cs typeface="Verdana"/>
                <a:sym typeface="Verdana"/>
              </a:rPr>
              <a:t>Microservices are both a cultural and organizational change as a change in how we design and implement systems.</a:t>
            </a: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buSzPct val="250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To build a Microservices architecture at scale requires a platform</a:t>
            </a:r>
          </a:p>
        </p:txBody>
      </p:sp>
      <p:sp>
        <p:nvSpPr>
          <p:cNvPr id="265" name="Shape 2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Zipline</a:t>
            </a:r>
            <a:r>
              <a:rPr lang="en-US" dirty="0" smtClean="0"/>
              <a:t> by Miranda </a:t>
            </a:r>
            <a:r>
              <a:rPr lang="en-US" dirty="0" err="1" smtClean="0"/>
              <a:t>Dempster</a:t>
            </a:r>
            <a:r>
              <a:rPr lang="en-US" dirty="0" smtClean="0"/>
              <a:t> from the Noun Project</a:t>
            </a:r>
          </a:p>
          <a:p>
            <a:r>
              <a:rPr lang="en-US" dirty="0" smtClean="0"/>
              <a:t>tickets by Kerry Webster from the Noun Project</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25</a:t>
            </a:fld>
            <a:endParaRPr lang="en-US"/>
          </a:p>
        </p:txBody>
      </p:sp>
    </p:spTree>
    <p:extLst>
      <p:ext uri="{BB962C8B-B14F-4D97-AF65-F5344CB8AC3E}">
        <p14:creationId xmlns:p14="http://schemas.microsoft.com/office/powerpoint/2010/main" val="2383081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295170" y="2972430"/>
            <a:ext cx="6267658" cy="5793719"/>
          </a:xfrm>
          <a:prstGeom prst="rect">
            <a:avLst/>
          </a:prstGeom>
          <a:noFill/>
          <a:ln>
            <a:noFill/>
          </a:ln>
        </p:spPr>
        <p:txBody>
          <a:bodyPr lIns="90550" tIns="90550" rIns="90550" bIns="905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wanted to go over some of these emerging development models and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tech companies have been successful in moving to these highly composable, resilient application architectures that we’re referring to as cloud native applications.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 want to show you what kind of platform tools the leading tech companies had to build.</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how these new designs are really hitting a lot of enterprises, companies that don’t depend on software directly.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also want to showcase how these projects work together with a demo of a microservice-based Java app, built with Spring Boot and Netflix OSS projects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Before we turn it over to discussion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1" name="Shape 121"/>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r>
              <a:rPr lang="en-US" dirty="0" smtClean="0"/>
              <a:t>cycle by Chris Jones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28</a:t>
            </a:fld>
            <a:endParaRPr lang="en-US"/>
          </a:p>
        </p:txBody>
      </p:sp>
    </p:spTree>
    <p:extLst>
      <p:ext uri="{BB962C8B-B14F-4D97-AF65-F5344CB8AC3E}">
        <p14:creationId xmlns:p14="http://schemas.microsoft.com/office/powerpoint/2010/main" val="4257758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by Sergey </a:t>
            </a:r>
            <a:r>
              <a:rPr lang="en-US" dirty="0" err="1" smtClean="0"/>
              <a:t>Demushkin</a:t>
            </a:r>
            <a:r>
              <a:rPr lang="en-US" dirty="0" smtClean="0"/>
              <a:t> from the Noun Project</a:t>
            </a:r>
          </a:p>
          <a:p>
            <a:r>
              <a:rPr lang="en-US" dirty="0" smtClean="0"/>
              <a:t>Announcement by Amanda Clifford from the Noun Project</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30</a:t>
            </a:fld>
            <a:endParaRPr lang="en-US"/>
          </a:p>
        </p:txBody>
      </p:sp>
    </p:spTree>
    <p:extLst>
      <p:ext uri="{BB962C8B-B14F-4D97-AF65-F5344CB8AC3E}">
        <p14:creationId xmlns:p14="http://schemas.microsoft.com/office/powerpoint/2010/main" val="1770379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13000"/>
              </a:lnSpc>
              <a:spcBef>
                <a:spcPts val="0"/>
              </a:spcBef>
              <a:buClr>
                <a:srgbClr val="262626"/>
              </a:buClr>
              <a:buSzPct val="25000"/>
              <a:buFont typeface="Arial"/>
              <a:buNone/>
            </a:pPr>
            <a:r>
              <a:rPr lang="en-US" sz="1200" b="1" i="0" u="none" strike="noStrike" cap="none">
                <a:solidFill>
                  <a:srgbClr val="262626"/>
                </a:solidFill>
                <a:latin typeface="Calibri"/>
                <a:ea typeface="Calibri"/>
                <a:cs typeface="Calibri"/>
                <a:sym typeface="Calibri"/>
              </a:rPr>
              <a:t>Distributed systems are HARD</a:t>
            </a:r>
          </a:p>
          <a:p>
            <a:pPr marL="457200" marR="0" lvl="0" indent="-457200" algn="l" rtl="0">
              <a:lnSpc>
                <a:spcPct val="113000"/>
              </a:lnSpc>
              <a:spcBef>
                <a:spcPts val="0"/>
              </a:spcBef>
              <a:buClr>
                <a:srgbClr val="262626"/>
              </a:buClr>
              <a:buSzPct val="100000"/>
              <a:buFont typeface="Arial"/>
              <a:buChar char="•"/>
            </a:pPr>
            <a:r>
              <a:rPr lang="en-US" sz="1200" b="0" i="0" u="none" strike="noStrike" cap="none">
                <a:solidFill>
                  <a:srgbClr val="262626"/>
                </a:solidFill>
                <a:latin typeface="Calibri"/>
                <a:ea typeface="Calibri"/>
                <a:cs typeface="Calibri"/>
                <a:sym typeface="Calibri"/>
              </a:rPr>
              <a:t>Configuration Management</a:t>
            </a:r>
          </a:p>
          <a:p>
            <a:pPr marL="457200" marR="0" lvl="0" indent="-457200" algn="l" rtl="0">
              <a:lnSpc>
                <a:spcPct val="113000"/>
              </a:lnSpc>
              <a:spcBef>
                <a:spcPts val="0"/>
              </a:spcBef>
              <a:buClr>
                <a:srgbClr val="262626"/>
              </a:buClr>
              <a:buSzPct val="100000"/>
              <a:buFont typeface="Arial"/>
              <a:buChar char="•"/>
            </a:pPr>
            <a:r>
              <a:rPr lang="en-US" sz="1200" b="0" i="0" u="none" strike="noStrike" cap="none">
                <a:solidFill>
                  <a:srgbClr val="262626"/>
                </a:solidFill>
                <a:latin typeface="Calibri"/>
                <a:ea typeface="Calibri"/>
                <a:cs typeface="Calibri"/>
                <a:sym typeface="Calibri"/>
              </a:rPr>
              <a:t>Service Registration &amp; Discovery</a:t>
            </a:r>
          </a:p>
          <a:p>
            <a:pPr marL="457200" marR="0" lvl="0" indent="-457200" algn="l" rtl="0">
              <a:lnSpc>
                <a:spcPct val="113000"/>
              </a:lnSpc>
              <a:spcBef>
                <a:spcPts val="0"/>
              </a:spcBef>
              <a:buClr>
                <a:srgbClr val="262626"/>
              </a:buClr>
              <a:buSzPct val="100000"/>
              <a:buFont typeface="Arial"/>
              <a:buChar char="•"/>
            </a:pPr>
            <a:r>
              <a:rPr lang="en-US" sz="1200" b="0" i="0" u="none" strike="noStrike" cap="none">
                <a:solidFill>
                  <a:srgbClr val="262626"/>
                </a:solidFill>
                <a:latin typeface="Calibri"/>
                <a:ea typeface="Calibri"/>
                <a:cs typeface="Calibri"/>
                <a:sym typeface="Calibri"/>
              </a:rPr>
              <a:t>Routing &amp; Load Balancing</a:t>
            </a:r>
          </a:p>
          <a:p>
            <a:pPr marL="457200" marR="0" lvl="0" indent="-457200" algn="l" rtl="0">
              <a:lnSpc>
                <a:spcPct val="113000"/>
              </a:lnSpc>
              <a:spcBef>
                <a:spcPts val="0"/>
              </a:spcBef>
              <a:buClr>
                <a:srgbClr val="262626"/>
              </a:buClr>
              <a:buSzPct val="100000"/>
              <a:buFont typeface="Arial"/>
              <a:buChar char="•"/>
            </a:pPr>
            <a:r>
              <a:rPr lang="en-US" sz="1200" b="0" i="0" u="none" strike="noStrike" cap="none">
                <a:solidFill>
                  <a:srgbClr val="262626"/>
                </a:solidFill>
                <a:latin typeface="Calibri"/>
                <a:ea typeface="Calibri"/>
                <a:cs typeface="Calibri"/>
                <a:sym typeface="Calibri"/>
              </a:rPr>
              <a:t>Fault Tolerance (Circuit Breakers) </a:t>
            </a:r>
          </a:p>
          <a:p>
            <a:pPr marL="457200" marR="0" lvl="0" indent="-457200" algn="l" rtl="0">
              <a:lnSpc>
                <a:spcPct val="113000"/>
              </a:lnSpc>
              <a:spcBef>
                <a:spcPts val="0"/>
              </a:spcBef>
              <a:buClr>
                <a:srgbClr val="262626"/>
              </a:buClr>
              <a:buSzPct val="100000"/>
              <a:buFont typeface="Arial"/>
              <a:buChar char="•"/>
            </a:pPr>
            <a:r>
              <a:rPr lang="en-US" sz="1200" b="0" i="0" u="none" strike="noStrike" cap="none">
                <a:solidFill>
                  <a:srgbClr val="262626"/>
                </a:solidFill>
                <a:latin typeface="Calibri"/>
                <a:ea typeface="Calibri"/>
                <a:cs typeface="Calibri"/>
                <a:sym typeface="Calibri"/>
              </a:rPr>
              <a:t>Monitoring</a:t>
            </a:r>
          </a:p>
          <a:p>
            <a:pPr marL="457200" marR="0" lvl="0" indent="-457200" algn="l" rtl="0">
              <a:lnSpc>
                <a:spcPct val="113000"/>
              </a:lnSpc>
              <a:spcBef>
                <a:spcPts val="0"/>
              </a:spcBef>
              <a:buClr>
                <a:srgbClr val="262626"/>
              </a:buClr>
              <a:buSzPct val="100000"/>
              <a:buFont typeface="Arial"/>
              <a:buChar char="•"/>
            </a:pPr>
            <a:r>
              <a:rPr lang="en-US" sz="1200" b="0" i="0" u="none" strike="noStrike" cap="none">
                <a:solidFill>
                  <a:srgbClr val="262626"/>
                </a:solidFill>
                <a:latin typeface="Calibri"/>
                <a:ea typeface="Calibri"/>
                <a:cs typeface="Calibri"/>
                <a:sym typeface="Calibri"/>
              </a:rPr>
              <a:t>Concurrent API Aggregation &amp; Transformation</a:t>
            </a:r>
          </a:p>
          <a:p>
            <a:pPr marL="457200" marR="0" lvl="0" indent="-457200" algn="l" rtl="0">
              <a:lnSpc>
                <a:spcPct val="113000"/>
              </a:lnSpc>
              <a:spcBef>
                <a:spcPts val="0"/>
              </a:spcBef>
              <a:buClr>
                <a:srgbClr val="262626"/>
              </a:buClr>
              <a:buSzPct val="100000"/>
              <a:buFont typeface="Arial"/>
              <a:buChar char="•"/>
            </a:pPr>
            <a:r>
              <a:rPr lang="en-US" sz="1200" b="0" i="0" u="none" strike="noStrike" cap="none">
                <a:solidFill>
                  <a:srgbClr val="262626"/>
                </a:solidFill>
                <a:latin typeface="Calibri"/>
                <a:ea typeface="Calibri"/>
                <a:cs typeface="Calibri"/>
                <a:sym typeface="Calibri"/>
              </a:rPr>
              <a:t>----- Meeting Notes (2/24/16 13:58) -----</a:t>
            </a:r>
          </a:p>
          <a:p>
            <a:pPr marL="457200" marR="0" lvl="0" indent="-457200" algn="l" rtl="0">
              <a:lnSpc>
                <a:spcPct val="113000"/>
              </a:lnSpc>
              <a:spcBef>
                <a:spcPts val="0"/>
              </a:spcBef>
              <a:buClr>
                <a:srgbClr val="262626"/>
              </a:buClr>
              <a:buSzPct val="100000"/>
              <a:buFont typeface="Arial"/>
              <a:buChar char="•"/>
            </a:pPr>
            <a:r>
              <a:rPr lang="en-US" sz="1200" b="0" i="0" u="none" strike="noStrike" cap="none">
                <a:solidFill>
                  <a:srgbClr val="262626"/>
                </a:solidFill>
                <a:latin typeface="Calibri"/>
                <a:ea typeface="Calibri"/>
                <a:cs typeface="Calibri"/>
                <a:sym typeface="Calibri"/>
              </a:rPr>
              <a:t>Dependency Map</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0" name="Shape 3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all of this is enforced through strict API contracts that allow you to go FAST and be safe.</a:t>
            </a:r>
          </a:p>
        </p:txBody>
      </p:sp>
      <p:sp>
        <p:nvSpPr>
          <p:cNvPr id="346" name="Shape 3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42</a:t>
            </a:fld>
            <a:endParaRPr lang="en-US">
              <a:solidFill>
                <a:prstClr val="black"/>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7" name="Shape 12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06" name="Shape 40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month alone, there were over 1.6m downloads, 8m YTD, growing at 10% m/o/m key new projects. Why?  because developers love Boot - It’s zero config, super lightweight, runtime ideal for single purpose single process applications aka microservices. With Boot you can go from 0 to app in &lt;5minutes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 remember the concept of fragile infrastructure and designing for failure? How do you wire up all these little processes into a cohesive app that works even when things go wrong?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Luckily Netflix has solved some of these problems at web scale ( their OSS stack is great, but not so easy to use). Swe took that core functionality and built spring cloud. All the power of eureka, hysterix, and config server built as spring modules. As easy adding an annotation and secure for the enteprrise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awesome even netflix is using it now now we have the app devs able to run super fast and make lots of microservices and tie them together to make amazing apps with spring boot and cloud</a:t>
            </a:r>
          </a:p>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But this actually created a huge ops problem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07" name="Shape 40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43</a:t>
            </a:fld>
            <a:endParaRPr lang="en-US">
              <a:solidFill>
                <a:prstClr val="black"/>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85800" y="4343400"/>
            <a:ext cx="5486399" cy="4114800"/>
          </a:xfrm>
          <a:prstGeom prst="rect">
            <a:avLst/>
          </a:prstGeom>
          <a:noFill/>
          <a:ln>
            <a:noFill/>
          </a:ln>
        </p:spPr>
        <p:txBody>
          <a:bodyPr lIns="90550" tIns="45275" rIns="90550" bIns="45275" anchor="t" anchorCtr="0">
            <a:noAutofit/>
          </a:bodyPr>
          <a:lstStyle/>
          <a:p>
            <a:pPr marL="0" marR="0" lvl="0" indent="0" algn="l" rtl="0">
              <a:spcBef>
                <a:spcPts val="0"/>
              </a:spcBef>
              <a:buSzPct val="25000"/>
              <a:buNone/>
            </a:pPr>
            <a:r>
              <a:rPr lang="en-US" sz="1400" b="0" i="0" u="none" strike="noStrike" cap="none" dirty="0">
                <a:solidFill>
                  <a:schemeClr val="dk1"/>
                </a:solidFill>
                <a:latin typeface="Calibri"/>
                <a:ea typeface="Calibri"/>
                <a:cs typeface="Calibri"/>
                <a:sym typeface="Calibri"/>
              </a:rPr>
              <a:t>Go to </a:t>
            </a:r>
            <a:r>
              <a:rPr lang="en-US" sz="1400" b="0" i="0" u="none" strike="noStrike" cap="none" dirty="0" err="1">
                <a:solidFill>
                  <a:schemeClr val="dk1"/>
                </a:solidFill>
                <a:latin typeface="Calibri"/>
                <a:ea typeface="Calibri"/>
                <a:cs typeface="Calibri"/>
                <a:sym typeface="Calibri"/>
              </a:rPr>
              <a:t>start.spring.io</a:t>
            </a:r>
            <a:r>
              <a:rPr lang="en-US" sz="1400" b="0" i="0" u="none" strike="noStrike" cap="none" dirty="0">
                <a:solidFill>
                  <a:schemeClr val="dk1"/>
                </a:solidFill>
                <a:latin typeface="Calibri"/>
                <a:ea typeface="Calibri"/>
                <a:cs typeface="Calibri"/>
                <a:sym typeface="Calibri"/>
              </a:rPr>
              <a:t> and create an app </a:t>
            </a:r>
          </a:p>
          <a:p>
            <a:pPr marL="0" marR="0" lvl="0" indent="0" algn="l" rtl="0">
              <a:spcBef>
                <a:spcPts val="0"/>
              </a:spcBef>
              <a:buSzPct val="25000"/>
              <a:buNone/>
            </a:pPr>
            <a:r>
              <a:rPr lang="en-US" sz="1400" b="0" i="0" u="none" strike="noStrike" cap="none" dirty="0">
                <a:solidFill>
                  <a:schemeClr val="dk1"/>
                </a:solidFill>
                <a:latin typeface="Calibri"/>
                <a:ea typeface="Calibri"/>
                <a:cs typeface="Calibri"/>
                <a:sym typeface="Calibri"/>
              </a:rPr>
              <a:t>Discuss the </a:t>
            </a:r>
            <a:r>
              <a:rPr lang="en-US" sz="1400" b="0" i="0" u="none" strike="noStrike" cap="none" dirty="0" err="1">
                <a:solidFill>
                  <a:schemeClr val="dk1"/>
                </a:solidFill>
                <a:latin typeface="Calibri"/>
                <a:ea typeface="Calibri"/>
                <a:cs typeface="Calibri"/>
                <a:sym typeface="Calibri"/>
              </a:rPr>
              <a:t>Gradle</a:t>
            </a:r>
            <a:r>
              <a:rPr lang="en-US" sz="1400" b="0" i="0" u="none" strike="noStrike" cap="none" dirty="0">
                <a:solidFill>
                  <a:schemeClr val="dk1"/>
                </a:solidFill>
                <a:latin typeface="Calibri"/>
                <a:ea typeface="Calibri"/>
                <a:cs typeface="Calibri"/>
                <a:sym typeface="Calibri"/>
              </a:rPr>
              <a:t>/Maven file </a:t>
            </a:r>
            <a:r>
              <a:rPr lang="en-US" sz="1400" b="0" i="0" u="none" strike="noStrike" cap="none" dirty="0" smtClean="0">
                <a:solidFill>
                  <a:schemeClr val="dk1"/>
                </a:solidFill>
                <a:latin typeface="Calibri"/>
                <a:ea typeface="Calibri"/>
                <a:cs typeface="Calibri"/>
                <a:sym typeface="Calibri"/>
              </a:rPr>
              <a:t>dependencies</a:t>
            </a:r>
            <a:endParaRPr lang="en-US" sz="14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1" name="Shape 441"/>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So if you’re interested in incubating microservices, how do you get there? These designs there were until recently, exclusively the domain of the Googles, eBbays, and Twitters, have now gone mainstream. How can you build a microservices application today at your organization? Well, you’ll want to build it using your existing developers' skills.</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 If you’re a Java shop, there are some great OSS tools available. Spring is #1 Enterprise Java App Dev Framework. Everything is open source.</a:t>
            </a:r>
          </a:p>
          <a:p>
            <a:pPr marL="0" marR="0" lvl="0" indent="0" algn="l" rtl="0">
              <a:spcBef>
                <a:spcPts val="0"/>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lnSpc>
                <a:spcPct val="100000"/>
              </a:lnSpc>
              <a:spcBef>
                <a:spcPts val="1189"/>
              </a:spcBef>
              <a:spcAft>
                <a:spcPts val="0"/>
              </a:spcAft>
              <a:buClr>
                <a:schemeClr val="dk1"/>
              </a:buClr>
              <a:buSzPct val="25000"/>
              <a:buFont typeface="Verdana"/>
              <a:buNone/>
            </a:pPr>
            <a:r>
              <a:rPr lang="en-US" sz="1100" b="0" i="0" u="none" strike="noStrike" cap="none">
                <a:solidFill>
                  <a:schemeClr val="dk1"/>
                </a:solidFill>
                <a:latin typeface="Verdana"/>
                <a:ea typeface="Verdana"/>
                <a:cs typeface="Verdana"/>
                <a:sym typeface="Verdana"/>
              </a:rPr>
              <a:t>The Spring Cloud adds distributed system components for configuration management, service discovery, circuit breakers and more.</a:t>
            </a:r>
          </a:p>
          <a:p>
            <a:pPr marL="0" marR="0" lvl="0" indent="0" algn="l" rtl="0">
              <a:spcBef>
                <a:spcPts val="1189"/>
              </a:spcBef>
              <a:spcAft>
                <a:spcPts val="0"/>
              </a:spcAft>
              <a:buSzPct val="25000"/>
              <a:buNone/>
            </a:pPr>
            <a:r>
              <a:rPr lang="en-US" sz="1100" b="0" i="0" u="none" strike="noStrike" cap="none">
                <a:solidFill>
                  <a:schemeClr val="dk1"/>
                </a:solidFill>
                <a:latin typeface="Verdana"/>
                <a:ea typeface="Verdana"/>
                <a:cs typeface="Verdana"/>
                <a:sym typeface="Verdana"/>
              </a:rPr>
              <a:t>It’s platform aware and provides an integrated spectrum of opinions. Convention over configuration .</a:t>
            </a:r>
          </a:p>
          <a:p>
            <a:pPr marL="0" marR="0" lvl="0" indent="0" algn="l" rtl="0">
              <a:spcBef>
                <a:spcPts val="1189"/>
              </a:spcBef>
              <a:spcAft>
                <a:spcPts val="0"/>
              </a:spcAft>
              <a:buSzPct val="25000"/>
              <a:buNone/>
            </a:pPr>
            <a:r>
              <a:rPr lang="en-US" sz="1100" b="0" i="0" u="none" strike="noStrike" cap="none">
                <a:solidFill>
                  <a:schemeClr val="dk1"/>
                </a:solidFill>
                <a:latin typeface="Verdana"/>
                <a:ea typeface="Verdana"/>
                <a:cs typeface="Verdana"/>
                <a:sym typeface="Verdana"/>
              </a:rPr>
              <a:t>We’ve packaged these components up so your developers can run them on the platform as attachable backing services. It’s built into our Spring Cloud tile.</a:t>
            </a: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buSzPct val="25000"/>
              <a:buNone/>
            </a:pPr>
            <a:r>
              <a:rPr lang="en-US" sz="1100" b="0" i="0" u="none" strike="noStrike" cap="none">
                <a:solidFill>
                  <a:schemeClr val="dk1"/>
                </a:solidFill>
                <a:latin typeface="Verdana"/>
                <a:ea typeface="Verdana"/>
                <a:cs typeface="Verdana"/>
                <a:sym typeface="Verdana"/>
              </a:rPr>
              <a:t>Finally, Spring Boot adds Rails-like packaging and lightweight app server so your devs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85800" y="4343400"/>
            <a:ext cx="5486399" cy="4114800"/>
          </a:xfrm>
          <a:prstGeom prst="rect">
            <a:avLst/>
          </a:prstGeom>
          <a:noFill/>
          <a:ln>
            <a:noFill/>
          </a:ln>
        </p:spPr>
        <p:txBody>
          <a:bodyPr lIns="90550" tIns="45275" rIns="90550" bIns="45275" anchor="t" anchorCtr="0">
            <a:noAutofit/>
          </a:bodyPr>
          <a:lstStyle/>
          <a:p>
            <a:pPr marL="0" marR="0" lvl="0" indent="0" algn="l" rtl="0">
              <a:spcBef>
                <a:spcPts val="0"/>
              </a:spcBef>
              <a:buSzPct val="25000"/>
              <a:buNone/>
            </a:pPr>
            <a:r>
              <a:rPr lang="en-US" sz="1400" b="0" i="0" u="none" strike="noStrike" cap="none" dirty="0">
                <a:solidFill>
                  <a:schemeClr val="dk1"/>
                </a:solidFill>
                <a:latin typeface="Calibri"/>
                <a:ea typeface="Calibri"/>
                <a:cs typeface="Calibri"/>
                <a:sym typeface="Calibri"/>
              </a:rPr>
              <a:t>Go to </a:t>
            </a:r>
            <a:r>
              <a:rPr lang="en-US" sz="1400" b="0" i="0" u="none" strike="noStrike" cap="none" dirty="0" err="1">
                <a:solidFill>
                  <a:schemeClr val="dk1"/>
                </a:solidFill>
                <a:latin typeface="Calibri"/>
                <a:ea typeface="Calibri"/>
                <a:cs typeface="Calibri"/>
                <a:sym typeface="Calibri"/>
              </a:rPr>
              <a:t>start.spring.io</a:t>
            </a:r>
            <a:r>
              <a:rPr lang="en-US" sz="1400" b="0" i="0" u="none" strike="noStrike" cap="none" dirty="0">
                <a:solidFill>
                  <a:schemeClr val="dk1"/>
                </a:solidFill>
                <a:latin typeface="Calibri"/>
                <a:ea typeface="Calibri"/>
                <a:cs typeface="Calibri"/>
                <a:sym typeface="Calibri"/>
              </a:rPr>
              <a:t> and create an app </a:t>
            </a:r>
          </a:p>
          <a:p>
            <a:pPr marL="0" marR="0" lvl="0" indent="0" algn="l" rtl="0">
              <a:spcBef>
                <a:spcPts val="0"/>
              </a:spcBef>
              <a:buSzPct val="25000"/>
              <a:buNone/>
            </a:pPr>
            <a:r>
              <a:rPr lang="en-US" sz="1400" b="0" i="0" u="none" strike="noStrike" cap="none" dirty="0">
                <a:solidFill>
                  <a:schemeClr val="dk1"/>
                </a:solidFill>
                <a:latin typeface="Calibri"/>
                <a:ea typeface="Calibri"/>
                <a:cs typeface="Calibri"/>
                <a:sym typeface="Calibri"/>
              </a:rPr>
              <a:t>Discuss the </a:t>
            </a:r>
            <a:r>
              <a:rPr lang="en-US" sz="1400" b="0" i="0" u="none" strike="noStrike" cap="none" dirty="0" err="1">
                <a:solidFill>
                  <a:schemeClr val="dk1"/>
                </a:solidFill>
                <a:latin typeface="Calibri"/>
                <a:ea typeface="Calibri"/>
                <a:cs typeface="Calibri"/>
                <a:sym typeface="Calibri"/>
              </a:rPr>
              <a:t>Gradle</a:t>
            </a:r>
            <a:r>
              <a:rPr lang="en-US" sz="1400" b="0" i="0" u="none" strike="noStrike" cap="none" dirty="0">
                <a:solidFill>
                  <a:schemeClr val="dk1"/>
                </a:solidFill>
                <a:latin typeface="Calibri"/>
                <a:ea typeface="Calibri"/>
                <a:cs typeface="Calibri"/>
                <a:sym typeface="Calibri"/>
              </a:rPr>
              <a:t>/Maven file dependencies</a:t>
            </a:r>
          </a:p>
          <a:p>
            <a:pPr marL="0" marR="0" lvl="0" indent="0" algn="l" rtl="0">
              <a:spcBef>
                <a:spcPts val="0"/>
              </a:spcBef>
              <a:buSzPct val="25000"/>
              <a:buNone/>
            </a:pPr>
            <a:endParaRPr sz="14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400" b="0" i="0" u="none" strike="noStrike" cap="none" dirty="0">
                <a:solidFill>
                  <a:schemeClr val="dk1"/>
                </a:solidFill>
                <a:latin typeface="Calibri"/>
                <a:ea typeface="Calibri"/>
                <a:cs typeface="Calibri"/>
                <a:sym typeface="Calibri"/>
              </a:rPr>
              <a:t>Show Fortune Teller</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3" name="Shape 46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Spring Boot/Cloud meant create apps fast –  But Dev &amp; Ops is asking Day2 questions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How do you do logging, routing, apm, scaling, and lifecycle management of all these apps.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Enter CF Runtime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best in class container management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integrated agentless logging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with APM</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auto scaling</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Effortless runtime with minimum human operational overhead. We run 1000s of apps and 10,000s containers on PWS with 6 guys.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But we realized that stopping there wasn't enough</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64" name="Shape 4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48</a:t>
            </a:fld>
            <a:endParaRPr lang="en-US">
              <a:solidFill>
                <a:prstClr val="black"/>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needed to orchestrate the infrastructure to support this runtime. CF tells the infrastructure what to do and has a common API to support various infra types – AWS, vSphere, Openstack, Azure</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When things break (and they will), the notion of self healing kicks in. There is no calling IT Ops, opening tickets,  adding new VM’s, creating VM templates, upgrading Operations system, all that is automated and CF takes care of that.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that gives you - Zero downtime, No maintenance windows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 managing OS upgrades, No managing VM’s</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 amazing Operations savings story. What can you do with that time and labor savings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21" name="Shape 5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49</a:t>
            </a:fld>
            <a:endParaRPr lang="en-US">
              <a:solidFill>
                <a:prstClr val="black"/>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87" name="Shape 58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This slide is from T-Mobile – it is from a POC under Steve Hull’s group evaluating microservice architectures on public cloud infrastructure.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97" name="Shape 597"/>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100" b="0" i="0" u="none" strike="noStrike" cap="none" dirty="0">
                <a:solidFill>
                  <a:schemeClr val="dk1"/>
                </a:solidFill>
                <a:latin typeface="Verdana"/>
                <a:ea typeface="Verdana"/>
                <a:cs typeface="Verdana"/>
                <a:sym typeface="Verdana"/>
              </a:rPr>
              <a:t>Why are you enabling continuous development? </a:t>
            </a:r>
          </a:p>
          <a:p>
            <a:pPr marL="0" marR="0" lvl="0" indent="0" algn="l" rtl="0">
              <a:spcBef>
                <a:spcPts val="0"/>
              </a:spcBef>
              <a:buSzPct val="25000"/>
              <a:buNone/>
            </a:pPr>
            <a:r>
              <a:rPr lang="en-US" sz="1100" b="0" i="0" u="none" strike="noStrike" cap="none" dirty="0">
                <a:solidFill>
                  <a:schemeClr val="dk1"/>
                </a:solidFill>
                <a:latin typeface="Verdana"/>
                <a:ea typeface="Verdana"/>
                <a:cs typeface="Verdana"/>
                <a:sym typeface="Verdana"/>
              </a:rPr>
              <a:t>The goal is to speed up your team’s clock cycle.</a:t>
            </a:r>
          </a:p>
          <a:p>
            <a:pPr marL="0" marR="0" lvl="0" indent="0" algn="l" rtl="0">
              <a:spcBef>
                <a:spcPts val="0"/>
              </a:spcBef>
              <a:buSzPct val="25000"/>
              <a:buNone/>
            </a:pPr>
            <a:r>
              <a:rPr lang="en-US" sz="1100" b="0" i="0" u="none" strike="noStrike" cap="none" dirty="0">
                <a:solidFill>
                  <a:schemeClr val="dk1"/>
                </a:solidFill>
                <a:latin typeface="Verdana"/>
                <a:ea typeface="Verdana"/>
                <a:cs typeface="Verdana"/>
                <a:sym typeface="Verdana"/>
              </a:rPr>
              <a:t>If your developers are self service, if they’re spending less time on operations, then you can increase your clock speed.</a:t>
            </a:r>
          </a:p>
          <a:p>
            <a:pPr marL="0" marR="0" lvl="0" indent="0" algn="l" rtl="0">
              <a:spcBef>
                <a:spcPts val="0"/>
              </a:spcBef>
              <a:buSzPct val="25000"/>
              <a:buNone/>
            </a:pPr>
            <a:endParaRPr sz="1100" b="0" i="0" u="none" strike="noStrike" cap="none" dirty="0">
              <a:solidFill>
                <a:schemeClr val="dk1"/>
              </a:solidFill>
              <a:latin typeface="Verdana"/>
              <a:ea typeface="Verdana"/>
              <a:cs typeface="Verdana"/>
              <a:sym typeface="Verdana"/>
            </a:endParaRPr>
          </a:p>
          <a:p>
            <a:pPr marL="0" marR="0" lvl="0" indent="0" algn="l" rtl="0">
              <a:spcBef>
                <a:spcPts val="0"/>
              </a:spcBef>
              <a:buSzPct val="25000"/>
              <a:buNone/>
            </a:pPr>
            <a:endParaRPr sz="1100" b="0" i="0" u="none" strike="noStrike" cap="none" dirty="0">
              <a:solidFill>
                <a:schemeClr val="dk1"/>
              </a:solidFill>
              <a:latin typeface="Verdana"/>
              <a:ea typeface="Verdana"/>
              <a:cs typeface="Verdana"/>
              <a:sym typeface="Verdana"/>
            </a:endParaRPr>
          </a:p>
          <a:p>
            <a:pPr marL="0" marR="0" lvl="0" indent="0" algn="l" rtl="0">
              <a:spcBef>
                <a:spcPts val="0"/>
              </a:spcBef>
              <a:spcAft>
                <a:spcPts val="0"/>
              </a:spcAft>
              <a:buSzPct val="25000"/>
              <a:buNone/>
            </a:pPr>
            <a:endParaRPr sz="1100" b="0" i="0" u="none" strike="noStrike" cap="none" dirty="0">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ct val="25000"/>
              <a:buFont typeface="Calibri"/>
              <a:buNone/>
            </a:pP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295170" y="2972430"/>
            <a:ext cx="6267658" cy="5793719"/>
          </a:xfrm>
          <a:prstGeom prst="rect">
            <a:avLst/>
          </a:prstGeom>
          <a:noFill/>
          <a:ln>
            <a:noFill/>
          </a:ln>
        </p:spPr>
        <p:txBody>
          <a:bodyPr lIns="90550" tIns="90550" rIns="90550" bIns="9055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Commit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Build/test</a:t>
            </a: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Manage artifacts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627" name="Shape 627"/>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We’re seeing companies like like Lockheed Martin, BMW and Philips that are incubating cloud-native design in their organizations. These companies are shipping apps to production.</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r>
              <a:rPr lang="en-US" sz="1100" b="0" i="0" u="none" strike="noStrike" cap="none">
                <a:solidFill>
                  <a:schemeClr val="dk1"/>
                </a:solidFill>
                <a:latin typeface="Verdana"/>
                <a:ea typeface="Verdana"/>
                <a:cs typeface="Verdana"/>
                <a:sym typeface="Verdana"/>
              </a:rPr>
              <a:t>Source: WSJ http://blogs.wsj.com/cio/2015/10/05/innovate-or-die-the-rise-of-microservices/</a:t>
            </a:r>
          </a:p>
          <a:p>
            <a:pPr marL="169821" marR="0" lvl="0" indent="-169821" algn="l" rtl="0">
              <a:spcBef>
                <a:spcPts val="1189"/>
              </a:spcBef>
              <a:spcAft>
                <a:spcPts val="0"/>
              </a:spcAft>
              <a:buClr>
                <a:schemeClr val="dk1"/>
              </a:buClr>
              <a:buSzPct val="100000"/>
              <a:buFont typeface="Arial"/>
              <a:buChar char="-"/>
            </a:pPr>
            <a:r>
              <a:rPr lang="en-US" sz="1100" b="0" i="0" u="none" strike="noStrike" cap="none">
                <a:solidFill>
                  <a:schemeClr val="dk1"/>
                </a:solidFill>
                <a:latin typeface="Verdana"/>
                <a:ea typeface="Verdana"/>
                <a:cs typeface="Verdana"/>
                <a:sym typeface="Verdana"/>
              </a:rPr>
              <a:t>Antonio Melo, Humana, CF Summit 2015</a:t>
            </a:r>
          </a:p>
          <a:p>
            <a:pPr marL="169821" marR="0" lvl="0" indent="-106321" algn="l" rtl="0">
              <a:spcBef>
                <a:spcPts val="1189"/>
              </a:spcBef>
              <a:buSzPct val="250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8" name="Shape 658"/>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Cloud Ready: No mounting file systems!</a:t>
            </a:r>
          </a:p>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Cloud Friendly: Scalable, platform provides HA</a:t>
            </a:r>
          </a:p>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Cloud Resilient: Cloud Agnostic, Fault Tolerant</a:t>
            </a:r>
          </a:p>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Cloud Native: microservices + API first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0" name="Shape 34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3" name="Shape 153"/>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1"/>
              </a:buClr>
              <a:buSzPct val="25000"/>
              <a:buFont typeface="Verdana"/>
              <a:buNone/>
            </a:pPr>
            <a:r>
              <a:rPr lang="en-US" sz="1100" b="0" i="0" u="none" strike="noStrike" cap="none">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buSzPct val="25000"/>
              <a:buNone/>
            </a:pPr>
            <a:r>
              <a:rPr lang="en-US" sz="1100" b="0" i="0" u="none" strike="noStrike" cap="none">
                <a:solidFill>
                  <a:schemeClr val="dk1"/>
                </a:solidFill>
                <a:latin typeface="Verdana"/>
                <a:ea typeface="Verdana"/>
                <a:cs typeface="Verdana"/>
                <a:sym typeface="Verdana"/>
              </a:rPr>
              <a:t>Disconnect between dev and ops. Throw the code over the wall</a:t>
            </a:r>
          </a:p>
          <a:p>
            <a:pPr marL="0" marR="0" lvl="0" indent="0" algn="l" rtl="0">
              <a:spcBef>
                <a:spcPts val="0"/>
              </a:spcBef>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0"/>
              </a:spcBef>
              <a:buSzPct val="25000"/>
              <a:buNone/>
            </a:pPr>
            <a:r>
              <a:rPr lang="en-US" sz="1100" b="0" i="1" u="none" strike="noStrike" cap="none">
                <a:solidFill>
                  <a:srgbClr val="00685D"/>
                </a:solidFill>
                <a:latin typeface="Calibri"/>
                <a:ea typeface="Calibri"/>
                <a:cs typeface="Calibri"/>
                <a:sym typeface="Calibri"/>
              </a:rPr>
              <a:t>… and do it all over again from Dev → Test → Prod on any infrastructure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Now I’d love to open this up for discussion.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Bulb by Martin LEBRETON from the Noun Project</a:t>
            </a:r>
          </a:p>
          <a:p>
            <a:r>
              <a:rPr lang="en-US" dirty="0" smtClean="0"/>
              <a:t>multiple users by To </a:t>
            </a:r>
            <a:r>
              <a:rPr lang="en-US" dirty="0" err="1" smtClean="0"/>
              <a:t>Uyen</a:t>
            </a:r>
            <a:r>
              <a:rPr lang="en-US" dirty="0" smtClean="0"/>
              <a:t> from the Noun Project</a:t>
            </a:r>
          </a:p>
          <a:p>
            <a:r>
              <a:rPr lang="en-US" dirty="0" smtClean="0"/>
              <a:t>dollar sign by icon 54 from the Noun Project</a:t>
            </a:r>
          </a:p>
          <a:p>
            <a:r>
              <a:rPr lang="en-US" dirty="0" smtClean="0"/>
              <a:t>Positive Feedback Loop by Richard Slater from the Noun Project</a:t>
            </a:r>
          </a:p>
          <a:p>
            <a:r>
              <a:rPr lang="en-US" dirty="0" smtClean="0"/>
              <a:t>Calendar by Star and Anchor Design from the Noun Project</a:t>
            </a:r>
          </a:p>
          <a:p>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14</a:t>
            </a:fld>
            <a:endParaRPr lang="en-US"/>
          </a:p>
        </p:txBody>
      </p:sp>
    </p:spTree>
    <p:extLst>
      <p:ext uri="{BB962C8B-B14F-4D97-AF65-F5344CB8AC3E}">
        <p14:creationId xmlns:p14="http://schemas.microsoft.com/office/powerpoint/2010/main" val="425775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latin typeface="Arial"/>
              </a:rPr>
              <a:pPr algn="ctr">
                <a:buSzPct val="25000"/>
              </a:pPr>
              <a:t>‹#›</a:t>
            </a:fld>
            <a:endParaRPr lang="en-US" sz="900">
              <a:solidFill>
                <a:srgbClr val="7F7F7F"/>
              </a:solidFill>
              <a:latin typeface="Arial"/>
            </a:endParaRPr>
          </a:p>
        </p:txBody>
      </p:sp>
    </p:spTree>
    <p:extLst>
      <p:ext uri="{BB962C8B-B14F-4D97-AF65-F5344CB8AC3E}">
        <p14:creationId xmlns:p14="http://schemas.microsoft.com/office/powerpoint/2010/main" val="24415855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latin typeface="Arial"/>
              </a:rPr>
              <a:pPr algn="ctr">
                <a:buSzPct val="25000"/>
              </a:pPr>
              <a:t>‹#›</a:t>
            </a:fld>
            <a:endParaRPr lang="en-US" sz="900">
              <a:solidFill>
                <a:srgbClr val="7F7F7F"/>
              </a:solidFill>
              <a:latin typeface="Arial"/>
            </a:endParaRPr>
          </a:p>
        </p:txBody>
      </p:sp>
    </p:spTree>
    <p:extLst>
      <p:ext uri="{BB962C8B-B14F-4D97-AF65-F5344CB8AC3E}">
        <p14:creationId xmlns:p14="http://schemas.microsoft.com/office/powerpoint/2010/main" val="35654320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13815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84910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298442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00277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extLst>
      <p:ext uri="{BB962C8B-B14F-4D97-AF65-F5344CB8AC3E}">
        <p14:creationId xmlns:p14="http://schemas.microsoft.com/office/powerpoint/2010/main" val="3697859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72685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006154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531267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765909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20289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779925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690935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9120849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1500205982"/>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kern="0" smtClean="0">
                <a:solidFill>
                  <a:srgbClr val="FFFFFF">
                    <a:lumMod val="65000"/>
                  </a:srgbClr>
                </a:solidFill>
                <a:latin typeface="Arial"/>
                <a:ea typeface="Arial"/>
                <a:cs typeface="Arial"/>
                <a:sym typeface="Arial"/>
                <a:rtl val="0"/>
              </a:rPr>
              <a:pPr defTabSz="914400"/>
              <a:t>‹#›</a:t>
            </a:fld>
            <a:endParaRPr lang="en-US" kern="0">
              <a:solidFill>
                <a:srgbClr val="FFFFFF">
                  <a:lumMod val="65000"/>
                </a:srgbClr>
              </a:solidFill>
              <a:latin typeface="Arial"/>
              <a:ea typeface="Arial"/>
              <a:cs typeface="Arial"/>
              <a:sym typeface="Arial"/>
              <a:rtl val="0"/>
            </a:endParaRPr>
          </a:p>
        </p:txBody>
      </p:sp>
    </p:spTree>
    <p:extLst>
      <p:ext uri="{BB962C8B-B14F-4D97-AF65-F5344CB8AC3E}">
        <p14:creationId xmlns:p14="http://schemas.microsoft.com/office/powerpoint/2010/main" val="2605538193"/>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960234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624665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extLst>
      <p:ext uri="{BB962C8B-B14F-4D97-AF65-F5344CB8AC3E}">
        <p14:creationId xmlns:p14="http://schemas.microsoft.com/office/powerpoint/2010/main" val="33678432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1069839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696165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892616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6655303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6265068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34387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499649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16856798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kern="0" smtClean="0">
                <a:solidFill>
                  <a:srgbClr val="FFFFFF">
                    <a:lumMod val="65000"/>
                  </a:srgbClr>
                </a:solidFill>
                <a:latin typeface="Arial"/>
                <a:ea typeface="Arial"/>
                <a:cs typeface="Arial"/>
                <a:sym typeface="Arial"/>
                <a:rtl val="0"/>
              </a:rPr>
              <a:pPr defTabSz="914400"/>
              <a:t>‹#›</a:t>
            </a:fld>
            <a:endParaRPr lang="en-US" kern="0">
              <a:solidFill>
                <a:srgbClr val="FFFFFF">
                  <a:lumMod val="65000"/>
                </a:srgbClr>
              </a:solidFill>
              <a:latin typeface="Arial"/>
              <a:ea typeface="Arial"/>
              <a:cs typeface="Arial"/>
              <a:sym typeface="Arial"/>
              <a:rtl val="0"/>
            </a:endParaRPr>
          </a:p>
        </p:txBody>
      </p:sp>
    </p:spTree>
    <p:extLst>
      <p:ext uri="{BB962C8B-B14F-4D97-AF65-F5344CB8AC3E}">
        <p14:creationId xmlns:p14="http://schemas.microsoft.com/office/powerpoint/2010/main" val="834463566"/>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1240710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1"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34408596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260323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5090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3869825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extLst>
      <p:ext uri="{BB962C8B-B14F-4D97-AF65-F5344CB8AC3E}">
        <p14:creationId xmlns:p14="http://schemas.microsoft.com/office/powerpoint/2010/main" val="30035965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006300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90004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644686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0566675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26073661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838866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875252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2734726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2358764566"/>
      </p:ext>
    </p:extLst>
  </p:cSld>
  <p:clrMapOvr>
    <a:masterClrMapping/>
  </p:clrMapOvr>
  <p:transition xmlns:p14="http://schemas.microsoft.com/office/powerpoint/2010/main" spd="med"/>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defTabSz="914400">
              <a:buSzPct val="25000"/>
            </a:pPr>
            <a:fld id="{00000000-1234-1234-1234-123412341234}" type="slidenum">
              <a:rPr lang="en" kern="0">
                <a:solidFill>
                  <a:srgbClr val="4D4D4D"/>
                </a:solidFill>
                <a:rtl val="0"/>
              </a:rPr>
              <a:pPr defTabSz="914400">
                <a:buSzPct val="25000"/>
              </a:pPr>
              <a:t>‹#›</a:t>
            </a:fld>
            <a:endParaRPr lang="en" kern="0">
              <a:solidFill>
                <a:srgbClr val="4D4D4D"/>
              </a:solidFill>
              <a:rtl val="0"/>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75040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658448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452264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algn="ctr" defTabSz="914400">
              <a:buClr>
                <a:srgbClr val="F27C3A"/>
              </a:buClr>
              <a:buSzPct val="25000"/>
              <a:buFont typeface="Arial"/>
              <a:buNone/>
            </a:pPr>
            <a:r>
              <a:rPr lang="en" sz="2250" kern="0">
                <a:solidFill>
                  <a:srgbClr val="F27C3A"/>
                </a:solidFill>
                <a:latin typeface="Arial"/>
                <a:ea typeface="Arial"/>
                <a:cs typeface="Arial"/>
                <a:sym typeface="Arial"/>
                <a:rtl val="0"/>
              </a:rPr>
              <a:t>BUILT FOR THE </a:t>
            </a:r>
            <a:r>
              <a:rPr lang="en" sz="2250" kern="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extLst>
      <p:ext uri="{BB962C8B-B14F-4D97-AF65-F5344CB8AC3E}">
        <p14:creationId xmlns:p14="http://schemas.microsoft.com/office/powerpoint/2010/main" val="12827289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6022562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172559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9887690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5825055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034604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215229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extLst>
      <p:ext uri="{BB962C8B-B14F-4D97-AF65-F5344CB8AC3E}">
        <p14:creationId xmlns:p14="http://schemas.microsoft.com/office/powerpoint/2010/main" val="13229953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defTabSz="914400"/>
            <a:fld id="{86CB4B4D-7CA3-9044-876B-883B54F8677D}" type="slidenum">
              <a:rPr sz="1400" kern="0">
                <a:solidFill>
                  <a:srgbClr val="000000"/>
                </a:solidFill>
                <a:latin typeface="Arial"/>
                <a:ea typeface="Arial"/>
                <a:cs typeface="Arial"/>
                <a:sym typeface="Arial"/>
                <a:rtl val="0"/>
              </a:rPr>
              <a:pPr defTabSz="914400"/>
              <a:t>‹#›</a:t>
            </a:fld>
            <a:endParaRPr sz="1400" kern="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1205069280"/>
      </p:ext>
    </p:extLst>
  </p:cSld>
  <p:clrMapOvr>
    <a:masterClrMapping/>
  </p:clrMapOvr>
  <p:transition xmlns:p14="http://schemas.microsoft.com/office/powerpoint/2010/main" spd="med"/>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kern="0" smtClean="0">
                <a:solidFill>
                  <a:srgbClr val="FFFFFF">
                    <a:lumMod val="65000"/>
                  </a:srgbClr>
                </a:solidFill>
                <a:latin typeface="Arial"/>
                <a:ea typeface="Arial"/>
                <a:cs typeface="Arial"/>
                <a:sym typeface="Arial"/>
                <a:rtl val="0"/>
              </a:rPr>
              <a:pPr defTabSz="914400"/>
              <a:t>‹#›</a:t>
            </a:fld>
            <a:endParaRPr lang="en-US" kern="0">
              <a:solidFill>
                <a:srgbClr val="FFFFFF">
                  <a:lumMod val="65000"/>
                </a:srgbClr>
              </a:solidFill>
              <a:latin typeface="Arial"/>
              <a:ea typeface="Arial"/>
              <a:cs typeface="Arial"/>
              <a:sym typeface="Arial"/>
              <a:rtl val="0"/>
            </a:endParaRPr>
          </a:p>
        </p:txBody>
      </p:sp>
    </p:spTree>
    <p:extLst>
      <p:ext uri="{BB962C8B-B14F-4D97-AF65-F5344CB8AC3E}">
        <p14:creationId xmlns:p14="http://schemas.microsoft.com/office/powerpoint/2010/main" val="2167862549"/>
      </p:ext>
    </p:extLst>
  </p:cSld>
  <p:clrMapOvr>
    <a:masterClrMapping/>
  </p:clrMapOvr>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rPr>
              <a:pPr algn="ctr">
                <a:buSzPct val="25000"/>
              </a:pPr>
              <a:t>‹#›</a:t>
            </a:fld>
            <a:endParaRPr lang="en-US" sz="900">
              <a:solidFill>
                <a:srgbClr val="7F7F7F"/>
              </a:solidFill>
            </a:endParaRPr>
          </a:p>
        </p:txBody>
      </p:sp>
      <p:sp>
        <p:nvSpPr>
          <p:cNvPr id="37" name="Shape 37"/>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9198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rPr>
              <a:pPr algn="ctr">
                <a:buSzPct val="25000"/>
              </a:pPr>
              <a:t>‹#›</a:t>
            </a:fld>
            <a:endParaRPr lang="en-US" sz="900">
              <a:solidFill>
                <a:srgbClr val="A5A5A5"/>
              </a:solidFill>
            </a:endParaRPr>
          </a:p>
        </p:txBody>
      </p:sp>
    </p:spTree>
    <p:extLst>
      <p:ext uri="{BB962C8B-B14F-4D97-AF65-F5344CB8AC3E}">
        <p14:creationId xmlns:p14="http://schemas.microsoft.com/office/powerpoint/2010/main" val="27136401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2" name="Shape 42"/>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39700" algn="l" rtl="0">
              <a:spcBef>
                <a:spcPts val="1200"/>
              </a:spcBef>
              <a:buClr>
                <a:schemeClr val="lt1"/>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300"/>
              </a:spcBef>
              <a:buClr>
                <a:schemeClr val="lt1"/>
              </a:buClr>
              <a:buSzPct val="100000"/>
              <a:buFont typeface="Verdana"/>
              <a:buChar char="–"/>
              <a:defRPr sz="2800" b="0" i="0" u="none" strike="noStrike" cap="none">
                <a:solidFill>
                  <a:schemeClr val="dk1"/>
                </a:solidFill>
                <a:latin typeface="Calibri"/>
                <a:ea typeface="Calibri"/>
                <a:cs typeface="Calibri"/>
                <a:sym typeface="Calibri"/>
              </a:defRPr>
            </a:lvl2pPr>
            <a:lvl3pPr marL="1143000" marR="0" lvl="2" indent="-76200" algn="l" rtl="0">
              <a:spcBef>
                <a:spcPts val="300"/>
              </a:spcBef>
              <a:buClr>
                <a:schemeClr val="lt1"/>
              </a:buClr>
              <a:buSzPct val="100000"/>
              <a:buFont typeface="Verdana"/>
              <a:buChar char="▪"/>
              <a:defRPr sz="2400" b="0" i="0" u="none" strike="noStrike" cap="none">
                <a:solidFill>
                  <a:schemeClr val="dk1"/>
                </a:solidFill>
                <a:latin typeface="Calibri"/>
                <a:ea typeface="Calibri"/>
                <a:cs typeface="Calibri"/>
                <a:sym typeface="Calibri"/>
              </a:defRPr>
            </a:lvl3pPr>
            <a:lvl4pPr marL="1658936" marR="0" lvl="3" indent="-84136" algn="l" rtl="0">
              <a:spcBef>
                <a:spcPts val="300"/>
              </a:spcBef>
              <a:buClr>
                <a:schemeClr val="lt1"/>
              </a:buClr>
              <a:buSzPct val="100000"/>
              <a:buFont typeface="Verdana"/>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300"/>
              </a:spcBef>
              <a:buClr>
                <a:schemeClr val="lt1"/>
              </a:buClr>
              <a:buSzPct val="100000"/>
              <a:buFont typeface="Verdana"/>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6886160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Main Page">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rPr>
              <a:pPr algn="ctr">
                <a:buSzPct val="25000"/>
              </a:pPr>
              <a:t>‹#›</a:t>
            </a:fld>
            <a:endParaRPr lang="en-US" sz="900">
              <a:solidFill>
                <a:srgbClr val="A5A5A5"/>
              </a:solidFill>
            </a:endParaRPr>
          </a:p>
        </p:txBody>
      </p:sp>
      <p:sp>
        <p:nvSpPr>
          <p:cNvPr id="46" name="Shape 46"/>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698473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47"/>
        <p:cNvGrpSpPr/>
        <p:nvPr/>
      </p:nvGrpSpPr>
      <p:grpSpPr>
        <a:xfrm>
          <a:off x="0" y="0"/>
          <a:ext cx="0" cy="0"/>
          <a:chOff x="0" y="0"/>
          <a:chExt cx="0" cy="0"/>
        </a:xfrm>
      </p:grpSpPr>
      <p:sp>
        <p:nvSpPr>
          <p:cNvPr id="48" name="Shape 48"/>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endParaRPr>
          </a:p>
        </p:txBody>
      </p:sp>
      <p:sp>
        <p:nvSpPr>
          <p:cNvPr id="49" name="Shape 4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endParaRPr>
          </a:p>
        </p:txBody>
      </p:sp>
      <p:sp>
        <p:nvSpPr>
          <p:cNvPr id="50" name="Shape 50"/>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US" sz="800" kern="0">
                <a:solidFill>
                  <a:srgbClr val="7F7F7F"/>
                </a:solidFill>
                <a:latin typeface="Arial"/>
                <a:ea typeface="Arial"/>
                <a:cs typeface="Arial"/>
                <a:sym typeface="Arial"/>
              </a:rPr>
              <a:pPr algn="r" defTabSz="914400">
                <a:buClr>
                  <a:srgbClr val="7F7F7F"/>
                </a:buClr>
                <a:buSzPct val="25000"/>
                <a:buFont typeface="Arial"/>
                <a:buNone/>
              </a:pPr>
              <a:t>‹#›</a:t>
            </a:fld>
            <a:endParaRPr lang="en-US" sz="800" kern="0">
              <a:solidFill>
                <a:srgbClr val="7F7F7F"/>
              </a:solidFill>
              <a:latin typeface="Arial"/>
              <a:ea typeface="Arial"/>
              <a:cs typeface="Arial"/>
              <a:sym typeface="Arial"/>
            </a:endParaRPr>
          </a:p>
        </p:txBody>
      </p:sp>
      <p:sp>
        <p:nvSpPr>
          <p:cNvPr id="51" name="Shape 51"/>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US" sz="600" kern="0">
                <a:solidFill>
                  <a:srgbClr val="7F7F7F"/>
                </a:solidFill>
                <a:latin typeface="Arial"/>
                <a:ea typeface="Arial"/>
                <a:cs typeface="Arial"/>
                <a:sym typeface="Arial"/>
              </a:rPr>
              <a:t>© Copyright 2013 Pivotal. All rights reserved.</a:t>
            </a:r>
          </a:p>
        </p:txBody>
      </p:sp>
      <p:pic>
        <p:nvPicPr>
          <p:cNvPr id="52" name="Shape 52"/>
          <p:cNvPicPr preferRelativeResize="0"/>
          <p:nvPr/>
        </p:nvPicPr>
        <p:blipFill rotWithShape="1">
          <a:blip r:embed="rId2">
            <a:alphaModFix/>
          </a:blip>
          <a:srcRect/>
          <a:stretch/>
        </p:blipFill>
        <p:spPr>
          <a:xfrm>
            <a:off x="7942263" y="4713287"/>
            <a:ext cx="957298" cy="220800"/>
          </a:xfrm>
          <a:prstGeom prst="rect">
            <a:avLst/>
          </a:prstGeom>
          <a:noFill/>
          <a:ln>
            <a:noFill/>
          </a:ln>
        </p:spPr>
      </p:pic>
    </p:spTree>
    <p:extLst>
      <p:ext uri="{BB962C8B-B14F-4D97-AF65-F5344CB8AC3E}">
        <p14:creationId xmlns:p14="http://schemas.microsoft.com/office/powerpoint/2010/main" val="10594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1"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422383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rPr>
              <a:pPr algn="ctr">
                <a:buSzPct val="25000"/>
              </a:pPr>
              <a:t>‹#›</a:t>
            </a:fld>
            <a:endParaRPr lang="en-US" sz="900">
              <a:solidFill>
                <a:srgbClr val="7F7F7F"/>
              </a:solidFill>
            </a:endParaRPr>
          </a:p>
        </p:txBody>
      </p:sp>
    </p:spTree>
    <p:extLst>
      <p:ext uri="{BB962C8B-B14F-4D97-AF65-F5344CB8AC3E}">
        <p14:creationId xmlns:p14="http://schemas.microsoft.com/office/powerpoint/2010/main" val="22721237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rPr>
              <a:pPr algn="ctr">
                <a:buSzPct val="25000"/>
              </a:pPr>
              <a:t>‹#›</a:t>
            </a:fld>
            <a:endParaRPr lang="en-US" sz="900">
              <a:solidFill>
                <a:srgbClr val="7F7F7F"/>
              </a:solidFill>
            </a:endParaRPr>
          </a:p>
        </p:txBody>
      </p:sp>
    </p:spTree>
    <p:extLst>
      <p:ext uri="{BB962C8B-B14F-4D97-AF65-F5344CB8AC3E}">
        <p14:creationId xmlns:p14="http://schemas.microsoft.com/office/powerpoint/2010/main" val="25118702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9335796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732956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059683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217330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217330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marL="0" marR="0" lvl="0" indent="0" algn="ctr" rtl="0">
              <a:lnSpc>
                <a:spcPct val="90000"/>
              </a:lnSpc>
              <a:spcBef>
                <a:spcPts val="0"/>
              </a:spcBef>
              <a:buClr>
                <a:srgbClr val="00685D"/>
              </a:buClr>
              <a:buFont typeface="Arial"/>
              <a:buNone/>
              <a:defRPr sz="3200" b="0" i="0" u="none" strike="noStrike" cap="none">
                <a:solidFill>
                  <a:srgbClr val="00685D"/>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marL="342900" marR="0" lvl="0" indent="-190500" algn="l" rtl="0">
              <a:spcBef>
                <a:spcPts val="1200"/>
              </a:spcBef>
              <a:buClr>
                <a:srgbClr val="ADC339"/>
              </a:buClr>
              <a:buSzPct val="100000"/>
              <a:buFont typeface="Noto Sans Symbols"/>
              <a:buChar char="•"/>
              <a:defRPr sz="2400" b="0" i="0" u="none" strike="noStrike" cap="none">
                <a:solidFill>
                  <a:schemeClr val="lt2"/>
                </a:solidFill>
                <a:latin typeface="Arial"/>
                <a:ea typeface="Arial"/>
                <a:cs typeface="Arial"/>
                <a:sym typeface="Arial"/>
              </a:defRPr>
            </a:lvl1pPr>
            <a:lvl2pPr marL="742950" marR="0" lvl="1" indent="-158750" algn="l" rtl="0">
              <a:spcBef>
                <a:spcPts val="300"/>
              </a:spcBef>
              <a:buClr>
                <a:srgbClr val="ADC339"/>
              </a:buClr>
              <a:buSzPct val="100000"/>
              <a:buFont typeface="Verdana"/>
              <a:buChar char="–"/>
              <a:defRPr sz="2000" b="0" i="0" u="none" strike="noStrike" cap="none">
                <a:solidFill>
                  <a:schemeClr val="lt2"/>
                </a:solidFill>
                <a:latin typeface="Arial"/>
                <a:ea typeface="Arial"/>
                <a:cs typeface="Arial"/>
                <a:sym typeface="Arial"/>
              </a:defRPr>
            </a:lvl2pPr>
            <a:lvl3pPr marL="1143000" marR="0" lvl="2" indent="-127000" algn="l" rtl="0">
              <a:spcBef>
                <a:spcPts val="300"/>
              </a:spcBef>
              <a:buClr>
                <a:srgbClr val="ADC339"/>
              </a:buClr>
              <a:buSzPct val="100000"/>
              <a:buFont typeface="Verdana"/>
              <a:buChar char="▪"/>
              <a:defRPr sz="1600" b="0" i="0" u="none" strike="noStrike" cap="none">
                <a:solidFill>
                  <a:schemeClr val="lt2"/>
                </a:solidFill>
                <a:latin typeface="Arial"/>
                <a:ea typeface="Arial"/>
                <a:cs typeface="Arial"/>
                <a:sym typeface="Arial"/>
              </a:defRPr>
            </a:lvl3pPr>
            <a:lvl4pPr marL="1658938" marR="0" lvl="3" indent="-211138" algn="l" rtl="0">
              <a:spcBef>
                <a:spcPts val="300"/>
              </a:spcBef>
              <a:buClr>
                <a:srgbClr val="ADC339"/>
              </a:buClr>
              <a:buSzPct val="100000"/>
              <a:buFont typeface="Verdana"/>
              <a:buChar char="—"/>
              <a:defRPr sz="1200" b="0" i="0" u="none" strike="noStrike" cap="none">
                <a:solidFill>
                  <a:schemeClr val="lt2"/>
                </a:solidFill>
                <a:latin typeface="Arial"/>
                <a:ea typeface="Arial"/>
                <a:cs typeface="Arial"/>
                <a:sym typeface="Arial"/>
              </a:defRPr>
            </a:lvl4pPr>
            <a:lvl5pPr marL="2057400" marR="0" lvl="4" indent="-158750" algn="l" rtl="0">
              <a:spcBef>
                <a:spcPts val="300"/>
              </a:spcBef>
              <a:buClr>
                <a:srgbClr val="ADC339"/>
              </a:buClr>
              <a:buSzPct val="100000"/>
              <a:buFont typeface="Verdana"/>
              <a:buChar char="»"/>
              <a:defRPr sz="1100" b="0" i="0" u="none" strike="noStrike" cap="none">
                <a:solidFill>
                  <a:schemeClr val="l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043832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7F7F7F"/>
                </a:solidFill>
                <a:latin typeface="Arial"/>
              </a:rPr>
              <a:pPr algn="ctr">
                <a:buSzPct val="25000"/>
              </a:pPr>
              <a:t>‹#›</a:t>
            </a:fld>
            <a:endParaRPr lang="en-US" sz="900">
              <a:solidFill>
                <a:srgbClr val="7F7F7F"/>
              </a:solidFill>
              <a:latin typeface="Arial"/>
            </a:endParaRPr>
          </a:p>
        </p:txBody>
      </p:sp>
      <p:sp>
        <p:nvSpPr>
          <p:cNvPr id="37" name="Shape 37"/>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9358087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 Blank logo">
    <p:spTree>
      <p:nvGrpSpPr>
        <p:cNvPr id="1" name="Shape 38"/>
        <p:cNvGrpSpPr/>
        <p:nvPr/>
      </p:nvGrpSpPr>
      <p:grpSpPr>
        <a:xfrm>
          <a:off x="0" y="0"/>
          <a:ext cx="0" cy="0"/>
          <a:chOff x="0" y="0"/>
          <a:chExt cx="0" cy="0"/>
        </a:xfrm>
      </p:grpSpPr>
      <p:sp>
        <p:nvSpPr>
          <p:cNvPr id="39" name="Shape 39"/>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latin typeface="Arial"/>
              </a:rPr>
              <a:pPr algn="ctr">
                <a:buSzPct val="25000"/>
              </a:pPr>
              <a:t>‹#›</a:t>
            </a:fld>
            <a:endParaRPr lang="en-US" sz="900">
              <a:solidFill>
                <a:srgbClr val="A5A5A5"/>
              </a:solidFill>
              <a:latin typeface="Arial"/>
            </a:endParaRPr>
          </a:p>
        </p:txBody>
      </p:sp>
    </p:spTree>
    <p:extLst>
      <p:ext uri="{BB962C8B-B14F-4D97-AF65-F5344CB8AC3E}">
        <p14:creationId xmlns:p14="http://schemas.microsoft.com/office/powerpoint/2010/main" val="36864067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2" name="Shape 42"/>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39700" algn="l" rtl="0">
              <a:spcBef>
                <a:spcPts val="1200"/>
              </a:spcBef>
              <a:buClr>
                <a:schemeClr val="lt1"/>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300"/>
              </a:spcBef>
              <a:buClr>
                <a:schemeClr val="lt1"/>
              </a:buClr>
              <a:buSzPct val="100000"/>
              <a:buFont typeface="Verdana"/>
              <a:buChar char="–"/>
              <a:defRPr sz="2800" b="0" i="0" u="none" strike="noStrike" cap="none">
                <a:solidFill>
                  <a:schemeClr val="dk1"/>
                </a:solidFill>
                <a:latin typeface="Calibri"/>
                <a:ea typeface="Calibri"/>
                <a:cs typeface="Calibri"/>
                <a:sym typeface="Calibri"/>
              </a:defRPr>
            </a:lvl2pPr>
            <a:lvl3pPr marL="1143000" marR="0" lvl="2" indent="-76200" algn="l" rtl="0">
              <a:spcBef>
                <a:spcPts val="300"/>
              </a:spcBef>
              <a:buClr>
                <a:schemeClr val="lt1"/>
              </a:buClr>
              <a:buSzPct val="100000"/>
              <a:buFont typeface="Verdana"/>
              <a:buChar char="▪"/>
              <a:defRPr sz="2400" b="0" i="0" u="none" strike="noStrike" cap="none">
                <a:solidFill>
                  <a:schemeClr val="dk1"/>
                </a:solidFill>
                <a:latin typeface="Calibri"/>
                <a:ea typeface="Calibri"/>
                <a:cs typeface="Calibri"/>
                <a:sym typeface="Calibri"/>
              </a:defRPr>
            </a:lvl3pPr>
            <a:lvl4pPr marL="1658936" marR="0" lvl="3" indent="-84136" algn="l" rtl="0">
              <a:spcBef>
                <a:spcPts val="300"/>
              </a:spcBef>
              <a:buClr>
                <a:schemeClr val="lt1"/>
              </a:buClr>
              <a:buSzPct val="100000"/>
              <a:buFont typeface="Verdana"/>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300"/>
              </a:spcBef>
              <a:buClr>
                <a:schemeClr val="lt1"/>
              </a:buClr>
              <a:buSzPct val="100000"/>
              <a:buFont typeface="Verdana"/>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215168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Main Page">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5" name="Shape 45"/>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latin typeface="Arial"/>
              </a:rPr>
              <a:pPr algn="ctr">
                <a:buSzPct val="25000"/>
              </a:pPr>
              <a:t>‹#›</a:t>
            </a:fld>
            <a:endParaRPr lang="en-US" sz="900">
              <a:solidFill>
                <a:srgbClr val="A5A5A5"/>
              </a:solidFill>
              <a:latin typeface="Arial"/>
            </a:endParaRPr>
          </a:p>
        </p:txBody>
      </p:sp>
      <p:sp>
        <p:nvSpPr>
          <p:cNvPr id="46" name="Shape 46"/>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006741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47"/>
        <p:cNvGrpSpPr/>
        <p:nvPr/>
      </p:nvGrpSpPr>
      <p:grpSpPr>
        <a:xfrm>
          <a:off x="0" y="0"/>
          <a:ext cx="0" cy="0"/>
          <a:chOff x="0" y="0"/>
          <a:chExt cx="0" cy="0"/>
        </a:xfrm>
      </p:grpSpPr>
      <p:sp>
        <p:nvSpPr>
          <p:cNvPr id="48" name="Shape 48"/>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Font typeface="Arial"/>
              <a:buNone/>
            </a:pPr>
            <a:endParaRPr kern="0">
              <a:solidFill>
                <a:srgbClr val="FFFFFF"/>
              </a:solidFill>
              <a:latin typeface="Arial"/>
              <a:ea typeface="Arial"/>
              <a:cs typeface="Arial"/>
              <a:sym typeface="Arial"/>
            </a:endParaRPr>
          </a:p>
        </p:txBody>
      </p:sp>
      <p:sp>
        <p:nvSpPr>
          <p:cNvPr id="49" name="Shape 4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endParaRPr>
          </a:p>
        </p:txBody>
      </p:sp>
      <p:sp>
        <p:nvSpPr>
          <p:cNvPr id="50" name="Shape 50"/>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US" sz="800" kern="0">
                <a:solidFill>
                  <a:srgbClr val="7F7F7F"/>
                </a:solidFill>
                <a:latin typeface="Arial"/>
                <a:ea typeface="Arial"/>
                <a:cs typeface="Arial"/>
                <a:sym typeface="Arial"/>
              </a:rPr>
              <a:pPr algn="r" defTabSz="914400">
                <a:buClr>
                  <a:srgbClr val="7F7F7F"/>
                </a:buClr>
                <a:buSzPct val="25000"/>
                <a:buFont typeface="Arial"/>
                <a:buNone/>
              </a:pPr>
              <a:t>‹#›</a:t>
            </a:fld>
            <a:endParaRPr lang="en-US" sz="800" kern="0">
              <a:solidFill>
                <a:srgbClr val="7F7F7F"/>
              </a:solidFill>
              <a:latin typeface="Arial"/>
              <a:ea typeface="Arial"/>
              <a:cs typeface="Arial"/>
              <a:sym typeface="Arial"/>
            </a:endParaRPr>
          </a:p>
        </p:txBody>
      </p:sp>
      <p:sp>
        <p:nvSpPr>
          <p:cNvPr id="51" name="Shape 51"/>
          <p:cNvSpPr txBox="1"/>
          <p:nvPr/>
        </p:nvSpPr>
        <p:spPr>
          <a:xfrm>
            <a:off x="366712" y="5018087"/>
            <a:ext cx="2274900" cy="99900"/>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US" sz="600" kern="0">
                <a:solidFill>
                  <a:srgbClr val="7F7F7F"/>
                </a:solidFill>
                <a:latin typeface="Arial"/>
                <a:ea typeface="Arial"/>
                <a:cs typeface="Arial"/>
                <a:sym typeface="Arial"/>
              </a:rPr>
              <a:t>© Copyright 2013 Pivotal. All rights reserved.</a:t>
            </a:r>
          </a:p>
        </p:txBody>
      </p:sp>
      <p:pic>
        <p:nvPicPr>
          <p:cNvPr id="52" name="Shape 52"/>
          <p:cNvPicPr preferRelativeResize="0"/>
          <p:nvPr/>
        </p:nvPicPr>
        <p:blipFill rotWithShape="1">
          <a:blip r:embed="rId2">
            <a:alphaModFix/>
          </a:blip>
          <a:srcRect/>
          <a:stretch/>
        </p:blipFill>
        <p:spPr>
          <a:xfrm>
            <a:off x="7942263" y="4713287"/>
            <a:ext cx="957298" cy="220800"/>
          </a:xfrm>
          <a:prstGeom prst="rect">
            <a:avLst/>
          </a:prstGeom>
          <a:noFill/>
          <a:ln>
            <a:noFill/>
          </a:ln>
        </p:spPr>
      </p:pic>
    </p:spTree>
    <p:extLst>
      <p:ext uri="{BB962C8B-B14F-4D97-AF65-F5344CB8AC3E}">
        <p14:creationId xmlns:p14="http://schemas.microsoft.com/office/powerpoint/2010/main" val="7633777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marL="0" marR="0" lvl="0" indent="0" algn="ctr" rtl="0">
              <a:lnSpc>
                <a:spcPct val="90000"/>
              </a:lnSpc>
              <a:spcBef>
                <a:spcPts val="0"/>
              </a:spcBef>
              <a:buClr>
                <a:srgbClr val="00685D"/>
              </a:buClr>
              <a:buFont typeface="Arial"/>
              <a:buNone/>
              <a:defRPr sz="3200" b="0" i="0" u="none" strike="noStrike" cap="none">
                <a:solidFill>
                  <a:srgbClr val="00685D"/>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marL="342900" marR="0" lvl="0" indent="-190500" algn="l" rtl="0">
              <a:spcBef>
                <a:spcPts val="1200"/>
              </a:spcBef>
              <a:buClr>
                <a:srgbClr val="ADC339"/>
              </a:buClr>
              <a:buSzPct val="100000"/>
              <a:buFont typeface="Noto Sans Symbols"/>
              <a:buChar char="•"/>
              <a:defRPr sz="2400" b="0" i="0" u="none" strike="noStrike" cap="none">
                <a:solidFill>
                  <a:schemeClr val="lt2"/>
                </a:solidFill>
                <a:latin typeface="Arial"/>
                <a:ea typeface="Arial"/>
                <a:cs typeface="Arial"/>
                <a:sym typeface="Arial"/>
              </a:defRPr>
            </a:lvl1pPr>
            <a:lvl2pPr marL="742950" marR="0" lvl="1" indent="-158750" algn="l" rtl="0">
              <a:spcBef>
                <a:spcPts val="300"/>
              </a:spcBef>
              <a:buClr>
                <a:srgbClr val="ADC339"/>
              </a:buClr>
              <a:buSzPct val="100000"/>
              <a:buFont typeface="Verdana"/>
              <a:buChar char="–"/>
              <a:defRPr sz="2000" b="0" i="0" u="none" strike="noStrike" cap="none">
                <a:solidFill>
                  <a:schemeClr val="lt2"/>
                </a:solidFill>
                <a:latin typeface="Arial"/>
                <a:ea typeface="Arial"/>
                <a:cs typeface="Arial"/>
                <a:sym typeface="Arial"/>
              </a:defRPr>
            </a:lvl2pPr>
            <a:lvl3pPr marL="1143000" marR="0" lvl="2" indent="-127000" algn="l" rtl="0">
              <a:spcBef>
                <a:spcPts val="300"/>
              </a:spcBef>
              <a:buClr>
                <a:srgbClr val="ADC339"/>
              </a:buClr>
              <a:buSzPct val="100000"/>
              <a:buFont typeface="Verdana"/>
              <a:buChar char="▪"/>
              <a:defRPr sz="1600" b="0" i="0" u="none" strike="noStrike" cap="none">
                <a:solidFill>
                  <a:schemeClr val="lt2"/>
                </a:solidFill>
                <a:latin typeface="Arial"/>
                <a:ea typeface="Arial"/>
                <a:cs typeface="Arial"/>
                <a:sym typeface="Arial"/>
              </a:defRPr>
            </a:lvl3pPr>
            <a:lvl4pPr marL="1658938" marR="0" lvl="3" indent="-211138" algn="l" rtl="0">
              <a:spcBef>
                <a:spcPts val="300"/>
              </a:spcBef>
              <a:buClr>
                <a:srgbClr val="ADC339"/>
              </a:buClr>
              <a:buSzPct val="100000"/>
              <a:buFont typeface="Verdana"/>
              <a:buChar char="—"/>
              <a:defRPr sz="1200" b="0" i="0" u="none" strike="noStrike" cap="none">
                <a:solidFill>
                  <a:schemeClr val="lt2"/>
                </a:solidFill>
                <a:latin typeface="Arial"/>
                <a:ea typeface="Arial"/>
                <a:cs typeface="Arial"/>
                <a:sym typeface="Arial"/>
              </a:defRPr>
            </a:lvl4pPr>
            <a:lvl5pPr marL="2057400" marR="0" lvl="4" indent="-158750" algn="l" rtl="0">
              <a:spcBef>
                <a:spcPts val="300"/>
              </a:spcBef>
              <a:buClr>
                <a:srgbClr val="ADC339"/>
              </a:buClr>
              <a:buSzPct val="100000"/>
              <a:buFont typeface="Verdana"/>
              <a:buChar char="»"/>
              <a:defRPr sz="1100" b="0" i="0" u="none" strike="noStrike" cap="none">
                <a:solidFill>
                  <a:schemeClr val="l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337521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Only">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1"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10552342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theme" Target="../theme/theme4.xml"/><Relationship Id="rId16" Type="http://schemas.openxmlformats.org/officeDocument/2006/relationships/image" Target="../media/image4.png"/><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theme" Target="../theme/theme5.xml"/><Relationship Id="rId16" Type="http://schemas.openxmlformats.org/officeDocument/2006/relationships/image" Target="../media/image4.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theme" Target="../theme/theme6.xml"/><Relationship Id="rId15" Type="http://schemas.openxmlformats.org/officeDocument/2006/relationships/image" Target="../media/image4.png"/><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theme" Target="../theme/theme7.xml"/><Relationship Id="rId15" Type="http://schemas.openxmlformats.org/officeDocument/2006/relationships/image" Target="../media/image4.png"/><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2.xml"/><Relationship Id="rId20" Type="http://schemas.openxmlformats.org/officeDocument/2006/relationships/theme" Target="../theme/theme8.xml"/><Relationship Id="rId21" Type="http://schemas.openxmlformats.org/officeDocument/2006/relationships/image" Target="../media/image7.png"/><Relationship Id="rId10" Type="http://schemas.openxmlformats.org/officeDocument/2006/relationships/slideLayout" Target="../slideLayouts/slideLayout83.xml"/><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slideLayout" Target="../slideLayouts/slideLayout92.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s>
</file>

<file path=ppt/slideMasters/_rels/slideMaster9.xml.rels><?xml version="1.0" encoding="UTF-8" standalone="yes"?>
<Relationships xmlns="http://schemas.openxmlformats.org/package/2006/relationships"><Relationship Id="rId11" Type="http://schemas.openxmlformats.org/officeDocument/2006/relationships/theme" Target="../theme/theme9.xml"/><Relationship Id="rId12" Type="http://schemas.openxmlformats.org/officeDocument/2006/relationships/image" Target="../media/image7.png"/><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2364313737"/>
      </p:ext>
    </p:extLst>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2618487673"/>
      </p:ext>
    </p:extLst>
  </p:cSld>
  <p:clrMap bg1="lt1" tx1="dk1" bg2="dk2" tx2="lt2" accent1="accent1" accent2="accent2" accent3="accent3" accent4="accent4" accent5="accent5" accent6="accent6" hlink="hlink" folHlink="folHlink"/>
  <p:sldLayoutIdLst>
    <p:sldLayoutId id="2147483786"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9" r:id="rId12"/>
    <p:sldLayoutId id="2147483917" r:id="rId13"/>
    <p:sldLayoutId id="214748391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3157289160"/>
      </p:ext>
    </p:extLst>
  </p:cSld>
  <p:clrMap bg1="lt1" tx1="dk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defTabSz="914400">
              <a:buClr>
                <a:srgbClr val="FFFFFF"/>
              </a:buClr>
              <a:buFont typeface="Arial"/>
              <a:buNone/>
            </a:pPr>
            <a:endParaRPr kern="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algn="r" defTabSz="914400">
              <a:buClr>
                <a:srgbClr val="7F7F7F"/>
              </a:buClr>
              <a:buSzPct val="25000"/>
              <a:buFont typeface="Arial"/>
              <a:buNone/>
            </a:pPr>
            <a:fld id="{00000000-1234-1234-1234-123412341234}" type="slidenum">
              <a:rPr lang="en" sz="800" kern="0">
                <a:solidFill>
                  <a:srgbClr val="7F7F7F"/>
                </a:solidFill>
                <a:latin typeface="Arial"/>
                <a:ea typeface="Arial"/>
                <a:cs typeface="Arial"/>
                <a:sym typeface="Arial"/>
                <a:rtl val="0"/>
              </a:rPr>
              <a:pPr algn="r" defTabSz="914400">
                <a:buClr>
                  <a:srgbClr val="7F7F7F"/>
                </a:buClr>
                <a:buSzPct val="25000"/>
                <a:buFont typeface="Arial"/>
                <a:buNone/>
              </a:pPr>
              <a:t>‹#›</a:t>
            </a:fld>
            <a:endParaRPr lang="en" sz="800" kern="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defTabSz="914400">
              <a:buClr>
                <a:srgbClr val="7F7F7F"/>
              </a:buClr>
              <a:buSzPct val="25000"/>
              <a:buFont typeface="Arial"/>
              <a:buNone/>
            </a:pPr>
            <a:r>
              <a:rPr lang="en" sz="600" kern="0">
                <a:solidFill>
                  <a:srgbClr val="7F7F7F"/>
                </a:solidFill>
                <a:latin typeface="Arial"/>
                <a:ea typeface="Arial"/>
                <a:cs typeface="Arial"/>
                <a:sym typeface="Arial"/>
                <a:rtl val="0"/>
              </a:rPr>
              <a:t>© Copyright 2015 Pivotal. All rights reserved.</a:t>
            </a:r>
          </a:p>
        </p:txBody>
      </p:sp>
    </p:spTree>
    <p:extLst>
      <p:ext uri="{BB962C8B-B14F-4D97-AF65-F5344CB8AC3E}">
        <p14:creationId xmlns:p14="http://schemas.microsoft.com/office/powerpoint/2010/main" val="3805940018"/>
      </p:ext>
    </p:extLst>
  </p:cSld>
  <p:clrMap bg1="lt1" tx1="dk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6" r:id="rId10"/>
    <p:sldLayoutId id="2147483827" r:id="rId11"/>
    <p:sldLayoutId id="2147483828" r:id="rId12"/>
    <p:sldLayoutId id="2147483829"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defTabSz="914400">
              <a:buSzPct val="25000"/>
            </a:pPr>
            <a:fld id="{00000000-1234-1234-1234-123412341234}" type="slidenum">
              <a:rPr lang="en-US" sz="900" kern="0">
                <a:solidFill>
                  <a:srgbClr val="7F7F7F"/>
                </a:solidFill>
                <a:latin typeface="Arial"/>
                <a:ea typeface="Arial"/>
                <a:cs typeface="Arial"/>
                <a:sym typeface="Arial"/>
              </a:rPr>
              <a:pPr algn="ctr" defTabSz="914400">
                <a:buSzPct val="25000"/>
              </a:pPr>
              <a:t>‹#›</a:t>
            </a:fld>
            <a:endParaRPr lang="en-US" sz="900" kern="0">
              <a:solidFill>
                <a:srgbClr val="7F7F7F"/>
              </a:solidFill>
              <a:latin typeface="Arial"/>
              <a:ea typeface="Arial"/>
              <a:cs typeface="Arial"/>
              <a:sym typeface="Arial"/>
            </a:endParaRPr>
          </a:p>
        </p:txBody>
      </p:sp>
      <p:pic>
        <p:nvPicPr>
          <p:cNvPr id="33" name="Shape 33"/>
          <p:cNvPicPr preferRelativeResize="0"/>
          <p:nvPr/>
        </p:nvPicPr>
        <p:blipFill rotWithShape="1">
          <a:blip r:embed="rId21">
            <a:alphaModFix/>
          </a:blip>
          <a:srcRect/>
          <a:stretch/>
        </p:blipFill>
        <p:spPr>
          <a:xfrm>
            <a:off x="8272779" y="4855076"/>
            <a:ext cx="731519" cy="171298"/>
          </a:xfrm>
          <a:prstGeom prst="rect">
            <a:avLst/>
          </a:prstGeom>
          <a:noFill/>
          <a:ln>
            <a:noFill/>
          </a:ln>
        </p:spPr>
      </p:pic>
    </p:spTree>
    <p:extLst>
      <p:ext uri="{BB962C8B-B14F-4D97-AF65-F5344CB8AC3E}">
        <p14:creationId xmlns:p14="http://schemas.microsoft.com/office/powerpoint/2010/main" val="915248840"/>
      </p:ext>
    </p:extLst>
  </p:cSld>
  <p:clrMap bg1="lt1" tx1="dk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5" r:id="rId6"/>
    <p:sldLayoutId id="2147483896" r:id="rId7"/>
    <p:sldLayoutId id="2147483897" r:id="rId8"/>
    <p:sldLayoutId id="2147483908" r:id="rId9"/>
    <p:sldLayoutId id="2147483910" r:id="rId10"/>
    <p:sldLayoutId id="2147483912" r:id="rId11"/>
    <p:sldLayoutId id="2147483913" r:id="rId12"/>
    <p:sldLayoutId id="2147483914" r:id="rId13"/>
    <p:sldLayoutId id="2147483650" r:id="rId14"/>
    <p:sldLayoutId id="2147483732" r:id="rId15"/>
    <p:sldLayoutId id="2147483733" r:id="rId16"/>
    <p:sldLayoutId id="2147483737" r:id="rId17"/>
    <p:sldLayoutId id="2147483740" r:id="rId18"/>
    <p:sldLayoutId id="2147483915"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algn="ctr" defTabSz="914400">
              <a:buSzPct val="25000"/>
            </a:pPr>
            <a:fld id="{00000000-1234-1234-1234-123412341234}" type="slidenum">
              <a:rPr lang="en-US" sz="900" kern="0">
                <a:solidFill>
                  <a:srgbClr val="7F7F7F"/>
                </a:solidFill>
                <a:latin typeface="Arial"/>
                <a:ea typeface="Arial"/>
                <a:cs typeface="Arial"/>
                <a:sym typeface="Arial"/>
              </a:rPr>
              <a:pPr algn="ctr" defTabSz="914400">
                <a:buSzPct val="25000"/>
              </a:pPr>
              <a:t>‹#›</a:t>
            </a:fld>
            <a:endParaRPr lang="en-US" sz="900" kern="0">
              <a:solidFill>
                <a:srgbClr val="7F7F7F"/>
              </a:solidFill>
              <a:latin typeface="Arial"/>
              <a:ea typeface="Arial"/>
              <a:cs typeface="Arial"/>
              <a:sym typeface="Arial"/>
            </a:endParaRPr>
          </a:p>
        </p:txBody>
      </p:sp>
      <p:pic>
        <p:nvPicPr>
          <p:cNvPr id="33" name="Shape 33"/>
          <p:cNvPicPr preferRelativeResize="0"/>
          <p:nvPr/>
        </p:nvPicPr>
        <p:blipFill rotWithShape="1">
          <a:blip r:embed="rId12">
            <a:alphaModFix/>
          </a:blip>
          <a:srcRect/>
          <a:stretch/>
        </p:blipFill>
        <p:spPr>
          <a:xfrm>
            <a:off x="8272779" y="4855076"/>
            <a:ext cx="731519" cy="171298"/>
          </a:xfrm>
          <a:prstGeom prst="rect">
            <a:avLst/>
          </a:prstGeom>
          <a:noFill/>
          <a:ln>
            <a:noFill/>
          </a:ln>
        </p:spPr>
      </p:pic>
    </p:spTree>
    <p:extLst>
      <p:ext uri="{BB962C8B-B14F-4D97-AF65-F5344CB8AC3E}">
        <p14:creationId xmlns:p14="http://schemas.microsoft.com/office/powerpoint/2010/main" val="3322305989"/>
      </p:ext>
    </p:extLst>
  </p:cSld>
  <p:clrMap bg1="lt1" tx1="dk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1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xml"/><Relationship Id="rId3" Type="http://schemas.openxmlformats.org/officeDocument/2006/relationships/image" Target="../media/image2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94.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7.png"/><Relationship Id="rId1" Type="http://schemas.openxmlformats.org/officeDocument/2006/relationships/slideLayout" Target="../slideLayouts/slideLayout9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8.png"/><Relationship Id="rId1" Type="http://schemas.openxmlformats.org/officeDocument/2006/relationships/slideLayout" Target="../slideLayouts/slideLayout94.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8.png"/><Relationship Id="rId1" Type="http://schemas.openxmlformats.org/officeDocument/2006/relationships/slideLayout" Target="../slideLayouts/slideLayout9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27.png"/><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29.emf"/><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35.png"/><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 Id="rId3" Type="http://schemas.openxmlformats.org/officeDocument/2006/relationships/image" Target="../media/image29.emf"/></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42.png"/><Relationship Id="rId1" Type="http://schemas.openxmlformats.org/officeDocument/2006/relationships/slideLayout" Target="../slideLayouts/slideLayout45.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1.png"/><Relationship Id="rId1" Type="http://schemas.openxmlformats.org/officeDocument/2006/relationships/slideLayout" Target="../slideLayouts/slideLayout47.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8.png"/><Relationship Id="rId1" Type="http://schemas.openxmlformats.org/officeDocument/2006/relationships/slideLayout" Target="../slideLayouts/slideLayout75.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75.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52.emf"/><Relationship Id="rId5" Type="http://schemas.openxmlformats.org/officeDocument/2006/relationships/image" Target="../media/image53.emf"/><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76.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1" Type="http://schemas.openxmlformats.org/officeDocument/2006/relationships/image" Target="../media/image67.jpg"/><Relationship Id="rId12" Type="http://schemas.openxmlformats.org/officeDocument/2006/relationships/image" Target="../media/image68.jpg"/><Relationship Id="rId13" Type="http://schemas.openxmlformats.org/officeDocument/2006/relationships/image" Target="../media/image69.png"/><Relationship Id="rId1" Type="http://schemas.openxmlformats.org/officeDocument/2006/relationships/slideLayout" Target="../slideLayouts/slideLayout77.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77.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73.png"/><Relationship Id="rId1" Type="http://schemas.openxmlformats.org/officeDocument/2006/relationships/slideLayout" Target="../slideLayouts/slideLayout78.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2.xml"/><Relationship Id="rId3" Type="http://schemas.openxmlformats.org/officeDocument/2006/relationships/image" Target="../media/image74.jp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 Id="rId1" Type="http://schemas.openxmlformats.org/officeDocument/2006/relationships/slideLayout" Target="../slideLayouts/slideLayout74.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73.png"/><Relationship Id="rId1" Type="http://schemas.openxmlformats.org/officeDocument/2006/relationships/slideLayout" Target="../slideLayouts/slideLayout78.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88.png"/><Relationship Id="rId13" Type="http://schemas.openxmlformats.org/officeDocument/2006/relationships/image" Target="../media/image89.jpg"/><Relationship Id="rId14" Type="http://schemas.openxmlformats.org/officeDocument/2006/relationships/image" Target="../media/image90.png"/><Relationship Id="rId1" Type="http://schemas.openxmlformats.org/officeDocument/2006/relationships/slideLayout" Target="../slideLayouts/slideLayout77.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6.png"/></Relationships>
</file>

<file path=ppt/slides/_rels/slide49.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image" Target="../media/image67.jpg"/><Relationship Id="rId13" Type="http://schemas.openxmlformats.org/officeDocument/2006/relationships/image" Target="../media/image68.jpg"/><Relationship Id="rId14" Type="http://schemas.openxmlformats.org/officeDocument/2006/relationships/image" Target="../media/image69.png"/><Relationship Id="rId1" Type="http://schemas.openxmlformats.org/officeDocument/2006/relationships/slideLayout" Target="../slideLayouts/slideLayout77.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37.xml"/><Relationship Id="rId3"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1" Type="http://schemas.openxmlformats.org/officeDocument/2006/relationships/slideLayout" Target="../slideLayouts/slideLayout79.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102.png"/><Relationship Id="rId3" Type="http://schemas.openxmlformats.org/officeDocument/2006/relationships/image" Target="../media/image1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105.jpeg"/><Relationship Id="rId4" Type="http://schemas.openxmlformats.org/officeDocument/2006/relationships/image" Target="../media/image106.jpeg"/><Relationship Id="rId5" Type="http://schemas.openxmlformats.org/officeDocument/2006/relationships/image" Target="../media/image107.jpeg"/><Relationship Id="rId1" Type="http://schemas.openxmlformats.org/officeDocument/2006/relationships/slideLayout" Target="../slideLayouts/slideLayout79.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79.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7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png"/><Relationship Id="rId5" Type="http://schemas.microsoft.com/office/2007/relationships/hdphoto" Target="../media/hdphoto1.wdp"/><Relationship Id="rId6" Type="http://schemas.openxmlformats.org/officeDocument/2006/relationships/image" Target="../media/image21.png"/><Relationship Id="rId1" Type="http://schemas.openxmlformats.org/officeDocument/2006/relationships/slideLayout" Target="../slideLayouts/slideLayout7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smtClean="0">
                <a:solidFill>
                  <a:schemeClr val="bg1"/>
                </a:solidFill>
                <a:effectLst>
                  <a:outerShdw blurRad="50800" dist="38100" dir="5400000" algn="t" rotWithShape="0">
                    <a:prstClr val="black">
                      <a:alpha val="40000"/>
                    </a:prstClr>
                  </a:outerShdw>
                </a:effectLst>
                <a:cs typeface="Arial"/>
              </a:rPr>
              <a:t>Continuous Delivery &amp; </a:t>
            </a:r>
            <a:r>
              <a:rPr lang="en-US" sz="2800" spc="-100" dirty="0" err="1" smtClean="0">
                <a:solidFill>
                  <a:schemeClr val="bg1"/>
                </a:solidFill>
                <a:effectLst>
                  <a:outerShdw blurRad="50800" dist="38100" dir="5400000" algn="t" rotWithShape="0">
                    <a:prstClr val="black">
                      <a:alpha val="40000"/>
                    </a:prstClr>
                  </a:outerShdw>
                </a:effectLst>
                <a:cs typeface="Arial"/>
              </a:rPr>
              <a:t>Microservice</a:t>
            </a:r>
            <a:r>
              <a:rPr lang="en-US" sz="2800" spc="-100" dirty="0" smtClean="0">
                <a:solidFill>
                  <a:schemeClr val="bg1"/>
                </a:solidFill>
                <a:effectLst>
                  <a:outerShdw blurRad="50800" dist="38100" dir="5400000" algn="t" rotWithShape="0">
                    <a:prstClr val="black">
                      <a:alpha val="40000"/>
                    </a:prstClr>
                  </a:outerShdw>
                </a:effectLst>
                <a:cs typeface="Arial"/>
              </a:rPr>
              <a:t> </a:t>
            </a:r>
            <a:r>
              <a:rPr lang="en-US" sz="2800" spc="-100" dirty="0">
                <a:solidFill>
                  <a:schemeClr val="bg1"/>
                </a:solidFill>
                <a:effectLst>
                  <a:outerShdw blurRad="50800" dist="38100" dir="5400000" algn="t" rotWithShape="0">
                    <a:prstClr val="black">
                      <a:alpha val="40000"/>
                    </a:prstClr>
                  </a:outerShdw>
                </a:effectLst>
                <a:cs typeface="Arial"/>
              </a:rPr>
              <a:t>Architectures in the Enterprise </a:t>
            </a:r>
            <a:r>
              <a:rPr lang="en-US" sz="2800" spc="-100" dirty="0" smtClean="0">
                <a:solidFill>
                  <a:schemeClr val="bg1"/>
                </a:solidFill>
                <a:effectLst>
                  <a:outerShdw blurRad="50800" dist="38100" dir="5400000" algn="t" rotWithShape="0">
                    <a:prstClr val="black">
                      <a:alpha val="40000"/>
                    </a:prstClr>
                  </a:outerShdw>
                </a:effectLst>
                <a:cs typeface="Arial"/>
              </a:rPr>
              <a:t>with </a:t>
            </a:r>
            <a:r>
              <a:rPr lang="en-US" sz="2800" spc="-100" dirty="0">
                <a:solidFill>
                  <a:schemeClr val="bg1"/>
                </a:solidFill>
                <a:effectLst>
                  <a:outerShdw blurRad="50800" dist="38100" dir="5400000" algn="t" rotWithShape="0">
                    <a:prstClr val="black">
                      <a:alpha val="40000"/>
                    </a:prstClr>
                  </a:outerShdw>
                </a:effectLst>
                <a:cs typeface="Arial"/>
              </a:rPr>
              <a:t>Spring and Cloud Foundry</a:t>
            </a:r>
          </a:p>
        </p:txBody>
      </p:sp>
      <p:pic>
        <p:nvPicPr>
          <p:cNvPr id="9" name="Picture 8" descr="GAI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7816" y="222564"/>
            <a:ext cx="2984964" cy="1217551"/>
          </a:xfrm>
          <a:prstGeom prst="rect">
            <a:avLst/>
          </a:prstGeom>
        </p:spPr>
      </p:pic>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10</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a:solidFill>
                  <a:srgbClr val="FFFFFF"/>
                </a:solidFill>
              </a:rPr>
              <a:t>Twelve Factor Apps (http://12factor.net/</a:t>
            </a:r>
            <a:r>
              <a:rPr lang="en-US" sz="2800" dirty="0" smtClean="0">
                <a:solidFill>
                  <a:srgbClr val="FFFFFF"/>
                </a:solidFill>
              </a:rPr>
              <a:t>)</a:t>
            </a:r>
          </a:p>
          <a:p>
            <a:pPr marL="654050" indent="-514350">
              <a:lnSpc>
                <a:spcPct val="115000"/>
              </a:lnSpc>
              <a:buSzPct val="77777"/>
              <a:buFont typeface="Arial"/>
              <a:buChar char="•"/>
            </a:pPr>
            <a:r>
              <a:rPr lang="en-US" sz="2800" dirty="0" smtClean="0">
                <a:solidFill>
                  <a:srgbClr val="FFFFFF"/>
                </a:solidFill>
              </a:rPr>
              <a:t>Continuously </a:t>
            </a:r>
            <a:r>
              <a:rPr lang="en-US" sz="2800" dirty="0">
                <a:solidFill>
                  <a:srgbClr val="FFFFFF"/>
                </a:solidFill>
              </a:rPr>
              <a:t>Delivered</a:t>
            </a:r>
          </a:p>
          <a:p>
            <a:pPr marL="654050" indent="-514350">
              <a:lnSpc>
                <a:spcPct val="115000"/>
              </a:lnSpc>
              <a:buSzPct val="77777"/>
              <a:buFont typeface="Arial"/>
              <a:buChar char="•"/>
            </a:pPr>
            <a:r>
              <a:rPr lang="en-US" sz="2800" dirty="0" smtClean="0">
                <a:solidFill>
                  <a:srgbClr val="FFFFFF"/>
                </a:solidFill>
              </a:rPr>
              <a:t>Microservices</a:t>
            </a:r>
          </a:p>
          <a:p>
            <a:pPr marL="654050" indent="-514350">
              <a:lnSpc>
                <a:spcPct val="115000"/>
              </a:lnSpc>
              <a:buSzPct val="77777"/>
              <a:buFont typeface="Arial"/>
              <a:buChar char="•"/>
            </a:pPr>
            <a:r>
              <a:rPr lang="en-US" sz="2800" dirty="0" smtClean="0">
                <a:solidFill>
                  <a:srgbClr val="FFFFFF"/>
                </a:solidFill>
              </a:rPr>
              <a:t>DevOps</a:t>
            </a:r>
            <a:endParaRPr lang="en-US" sz="2800" dirty="0">
              <a:solidFill>
                <a:srgbClr val="FFFFFF"/>
              </a:solidFill>
            </a:endParaRPr>
          </a:p>
          <a:p>
            <a:pPr marL="654050" indent="-514350">
              <a:lnSpc>
                <a:spcPct val="115000"/>
              </a:lnSpc>
              <a:buSzPct val="77777"/>
              <a:buFont typeface="Arial"/>
              <a:buChar char="•"/>
            </a:pPr>
            <a:r>
              <a:rPr lang="en-US" sz="2800" dirty="0" smtClean="0">
                <a:solidFill>
                  <a:srgbClr val="FFFFFF"/>
                </a:solidFill>
              </a:rPr>
              <a:t>Self</a:t>
            </a:r>
            <a:r>
              <a:rPr lang="en-US" sz="2800" dirty="0">
                <a:solidFill>
                  <a:srgbClr val="FFFFFF"/>
                </a:solidFill>
              </a:rPr>
              <a:t>-Service agile infrastructure</a:t>
            </a:r>
          </a:p>
          <a:p>
            <a:pPr marL="654050" indent="-514350">
              <a:lnSpc>
                <a:spcPct val="115000"/>
              </a:lnSpc>
              <a:buSzPct val="77777"/>
              <a:buFont typeface="Arial"/>
              <a:buChar char="•"/>
            </a:pPr>
            <a:r>
              <a:rPr lang="en-US" sz="2800" dirty="0">
                <a:solidFill>
                  <a:srgbClr val="FFFFFF"/>
                </a:solidFill>
              </a:rPr>
              <a:t>API-based collaboration</a:t>
            </a:r>
          </a:p>
          <a:p>
            <a:pPr marL="654050" indent="-514350">
              <a:lnSpc>
                <a:spcPct val="115000"/>
              </a:lnSpc>
              <a:buSzPct val="77777"/>
              <a:buFont typeface="Arial"/>
              <a:buChar char="•"/>
            </a:pPr>
            <a:r>
              <a:rPr lang="en-US" sz="2800" dirty="0">
                <a:solidFill>
                  <a:srgbClr val="FFFFFF"/>
                </a:solidFill>
              </a:rPr>
              <a:t>Anti-fragility</a:t>
            </a:r>
          </a:p>
        </p:txBody>
      </p:sp>
    </p:spTree>
    <p:extLst>
      <p:ext uri="{BB962C8B-B14F-4D97-AF65-F5344CB8AC3E}">
        <p14:creationId xmlns:p14="http://schemas.microsoft.com/office/powerpoint/2010/main" val="34762890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11</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b="1" dirty="0">
                <a:solidFill>
                  <a:srgbClr val="FFFFFF"/>
                </a:solidFill>
              </a:rPr>
              <a:t>Twelve Factor Apps (http://12factor.net/</a:t>
            </a:r>
            <a:r>
              <a:rPr lang="en-US" sz="2800" b="1" dirty="0" smtClean="0">
                <a:solidFill>
                  <a:srgbClr val="FFFFFF"/>
                </a:solidFill>
              </a:rPr>
              <a:t>)</a:t>
            </a:r>
            <a:endParaRPr lang="en-US" sz="2800" dirty="0" smtClean="0">
              <a:solidFill>
                <a:schemeClr val="tx2">
                  <a:lumMod val="50000"/>
                  <a:lumOff val="50000"/>
                </a:schemeClr>
              </a:solidFill>
            </a:endParaRPr>
          </a:p>
          <a:p>
            <a:pPr marL="654050" indent="-514350">
              <a:lnSpc>
                <a:spcPct val="115000"/>
              </a:lnSpc>
              <a:buSzPct val="77777"/>
              <a:buFont typeface="Arial"/>
              <a:buChar char="•"/>
            </a:pPr>
            <a:r>
              <a:rPr lang="en-US" sz="2800" dirty="0">
                <a:solidFill>
                  <a:srgbClr val="7F7F7F"/>
                </a:solidFill>
              </a:rPr>
              <a:t>Continuously Delivered</a:t>
            </a:r>
          </a:p>
          <a:p>
            <a:pPr marL="654050" indent="-514350">
              <a:lnSpc>
                <a:spcPct val="115000"/>
              </a:lnSpc>
              <a:buSzPct val="77777"/>
              <a:buFont typeface="Arial"/>
              <a:buChar char="•"/>
            </a:pPr>
            <a:r>
              <a:rPr lang="en-US" sz="2800" dirty="0" smtClean="0">
                <a:solidFill>
                  <a:srgbClr val="7F7F7F"/>
                </a:solidFill>
              </a:rPr>
              <a:t>Microservices</a:t>
            </a:r>
          </a:p>
          <a:p>
            <a:pPr marL="654050" indent="-514350">
              <a:lnSpc>
                <a:spcPct val="115000"/>
              </a:lnSpc>
              <a:buSzPct val="77777"/>
              <a:buFont typeface="Arial"/>
              <a:buChar char="•"/>
            </a:pPr>
            <a:r>
              <a:rPr lang="en-US" sz="2800" dirty="0" smtClean="0">
                <a:solidFill>
                  <a:srgbClr val="7F7F7F"/>
                </a:solidFill>
              </a:rPr>
              <a:t>DevOps</a:t>
            </a:r>
            <a:endParaRPr lang="en-US" sz="2800" dirty="0">
              <a:solidFill>
                <a:srgbClr val="7F7F7F"/>
              </a:solidFill>
            </a:endParaRPr>
          </a:p>
          <a:p>
            <a:pPr marL="654050" indent="-514350">
              <a:lnSpc>
                <a:spcPct val="115000"/>
              </a:lnSpc>
              <a:buSzPct val="77777"/>
              <a:buFont typeface="Arial"/>
              <a:buChar char="•"/>
            </a:pPr>
            <a:r>
              <a:rPr lang="en-US" sz="2800" dirty="0" smtClean="0">
                <a:solidFill>
                  <a:srgbClr val="7F7F7F"/>
                </a:solidFill>
              </a:rPr>
              <a:t>Self</a:t>
            </a:r>
            <a:r>
              <a:rPr lang="en-US" sz="2800" dirty="0">
                <a:solidFill>
                  <a:srgbClr val="7F7F7F"/>
                </a:solidFill>
              </a:rPr>
              <a:t>-Service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1670150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FFFFFF"/>
                </a:solidFill>
              </a:rPr>
              <a:t>12-Factor Applications</a:t>
            </a:r>
            <a:endParaRPr lang="en" sz="2400" dirty="0">
              <a:solidFill>
                <a:srgbClr val="FFFFFF"/>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Codebase</a:t>
            </a:r>
            <a:endParaRPr lang="en-US" sz="1600" kern="0" dirty="0">
              <a:solidFill>
                <a:srgbClr val="FFFFFF"/>
              </a:solidFill>
              <a:latin typeface="Arial"/>
              <a:ea typeface="Arial"/>
              <a:cs typeface="Arial"/>
              <a:sym typeface="Arial"/>
              <a:rtl val="0"/>
            </a:endParaRP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Dependencies</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Configuration</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Backing Services</a:t>
            </a:r>
            <a:endParaRPr lang="en-US" sz="1600" kern="0" dirty="0">
              <a:solidFill>
                <a:srgbClr val="FFFFFF"/>
              </a:solidFill>
              <a:latin typeface="Arial"/>
              <a:ea typeface="Arial"/>
              <a:cs typeface="Arial"/>
              <a:sym typeface="Arial"/>
              <a:rtl val="0"/>
            </a:endParaRP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Build</a:t>
            </a:r>
            <a:r>
              <a:rPr lang="en-US" sz="1600" kern="0" dirty="0">
                <a:solidFill>
                  <a:srgbClr val="FFFFFF"/>
                </a:solidFill>
                <a:latin typeface="Arial"/>
                <a:ea typeface="Arial"/>
                <a:cs typeface="Arial"/>
                <a:sym typeface="Arial"/>
                <a:rtl val="0"/>
              </a:rPr>
              <a:t>, release, </a:t>
            </a:r>
            <a:r>
              <a:rPr lang="en-US" sz="1600" kern="0" dirty="0" smtClean="0">
                <a:solidFill>
                  <a:srgbClr val="FFFFFF"/>
                </a:solidFill>
                <a:latin typeface="Arial"/>
                <a:ea typeface="Arial"/>
                <a:cs typeface="Arial"/>
                <a:sym typeface="Arial"/>
                <a:rtl val="0"/>
              </a:rPr>
              <a:t>run</a:t>
            </a:r>
            <a:endParaRPr lang="en-US" sz="1600" kern="0" dirty="0">
              <a:solidFill>
                <a:srgbClr val="FFFFFF"/>
              </a:solidFill>
              <a:latin typeface="Arial"/>
              <a:ea typeface="Arial"/>
              <a:cs typeface="Arial"/>
              <a:sym typeface="Arial"/>
              <a:rtl val="0"/>
            </a:endParaRP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Processes</a:t>
            </a:r>
            <a:endParaRPr lang="en-US" sz="1600" kern="0" dirty="0">
              <a:solidFill>
                <a:srgbClr val="FFFFFF"/>
              </a:solidFill>
              <a:latin typeface="Arial"/>
              <a:ea typeface="Arial"/>
              <a:cs typeface="Arial"/>
              <a:sym typeface="Arial"/>
              <a:rtl val="0"/>
            </a:endParaRP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Port binding</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Concurrency</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Disposability</a:t>
            </a:r>
          </a:p>
          <a:p>
            <a:pPr marL="342900" indent="-342900" defTabSz="914400">
              <a:buFont typeface="+mj-lt"/>
              <a:buAutoNum type="arabicPeriod"/>
            </a:pPr>
            <a:r>
              <a:rPr lang="en-US" sz="1600" kern="0" dirty="0" err="1" smtClean="0">
                <a:solidFill>
                  <a:srgbClr val="FFFFFF"/>
                </a:solidFill>
                <a:latin typeface="Arial"/>
                <a:ea typeface="Arial"/>
                <a:cs typeface="Arial"/>
                <a:sym typeface="Arial"/>
                <a:rtl val="0"/>
              </a:rPr>
              <a:t>Dev</a:t>
            </a:r>
            <a:r>
              <a:rPr lang="en-US" sz="1600" kern="0" dirty="0">
                <a:solidFill>
                  <a:srgbClr val="FFFFFF"/>
                </a:solidFill>
                <a:latin typeface="Arial"/>
                <a:ea typeface="Arial"/>
                <a:cs typeface="Arial"/>
                <a:sym typeface="Arial"/>
                <a:rtl val="0"/>
              </a:rPr>
              <a:t>/prod </a:t>
            </a:r>
            <a:r>
              <a:rPr lang="en-US" sz="1600" kern="0" dirty="0" smtClean="0">
                <a:solidFill>
                  <a:srgbClr val="FFFFFF"/>
                </a:solidFill>
                <a:latin typeface="Arial"/>
                <a:ea typeface="Arial"/>
                <a:cs typeface="Arial"/>
                <a:sym typeface="Arial"/>
                <a:rtl val="0"/>
              </a:rPr>
              <a:t>parity</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Logs</a:t>
            </a:r>
          </a:p>
          <a:p>
            <a:pPr marL="342900" indent="-342900" defTabSz="914400">
              <a:buFont typeface="+mj-lt"/>
              <a:buAutoNum type="arabicPeriod"/>
            </a:pPr>
            <a:r>
              <a:rPr lang="en-US" sz="1600" kern="0" dirty="0" smtClean="0">
                <a:solidFill>
                  <a:srgbClr val="FFFFFF"/>
                </a:solidFill>
                <a:latin typeface="Arial"/>
                <a:ea typeface="Arial"/>
                <a:cs typeface="Arial"/>
                <a:sym typeface="Arial"/>
                <a:rtl val="0"/>
              </a:rPr>
              <a:t>Admin processes</a:t>
            </a:r>
            <a:endParaRPr lang="en-US" sz="1600" kern="0" dirty="0">
              <a:solidFill>
                <a:srgbClr val="FFFFFF"/>
              </a:solidFill>
              <a:latin typeface="Arial"/>
              <a:ea typeface="Arial"/>
              <a:cs typeface="Arial"/>
              <a:sym typeface="Arial"/>
              <a:rtl val="0"/>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defTabSz="914400"/>
            <a:r>
              <a:rPr lang="en-US" sz="1400" b="1" kern="0" dirty="0" smtClean="0">
                <a:solidFill>
                  <a:srgbClr val="FFFFFF"/>
                </a:solidFill>
                <a:latin typeface="Arial"/>
                <a:sym typeface="Arial"/>
                <a:rtl val="0"/>
              </a:rPr>
              <a:t>Cloud Platform</a:t>
            </a:r>
            <a:endParaRPr lang="en-US" sz="1400" b="1" kern="0" dirty="0">
              <a:solidFill>
                <a:srgbClr val="FFFFFF"/>
              </a:solidFill>
              <a:latin typeface="Arial"/>
              <a:sym typeface="Arial"/>
              <a:rtl val="0"/>
            </a:endParaRPr>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pPr defTabSz="914400"/>
            <a:r>
              <a:rPr lang="en-US" sz="1400" b="1" kern="0" dirty="0" smtClean="0">
                <a:solidFill>
                  <a:srgbClr val="FFFFFF"/>
                </a:solidFill>
                <a:latin typeface="Arial"/>
                <a:ea typeface="Arial"/>
                <a:cs typeface="Arial"/>
                <a:sym typeface="Arial"/>
                <a:rtl val="0"/>
              </a:rPr>
              <a:t>APPS</a:t>
            </a:r>
            <a:endParaRPr lang="en-US" sz="1400" kern="0" dirty="0">
              <a:solidFill>
                <a:srgbClr val="FFFFFF"/>
              </a:solidFill>
              <a:latin typeface="Arial"/>
              <a:ea typeface="Arial"/>
              <a:cs typeface="Arial"/>
              <a:sym typeface="Arial"/>
              <a:rtl val="0"/>
            </a:endParaRPr>
          </a:p>
        </p:txBody>
      </p:sp>
      <p:sp>
        <p:nvSpPr>
          <p:cNvPr id="28" name="Rectangle 27"/>
          <p:cNvSpPr/>
          <p:nvPr/>
        </p:nvSpPr>
        <p:spPr>
          <a:xfrm>
            <a:off x="366712" y="4245262"/>
            <a:ext cx="4980851" cy="307777"/>
          </a:xfrm>
          <a:prstGeom prst="rect">
            <a:avLst/>
          </a:prstGeom>
        </p:spPr>
        <p:txBody>
          <a:bodyPr wrap="none">
            <a:spAutoFit/>
          </a:bodyPr>
          <a:lstStyle/>
          <a:p>
            <a:pPr defTabSz="914400"/>
            <a:r>
              <a:rPr lang="en-US" sz="1400" kern="0" dirty="0" smtClean="0">
                <a:solidFill>
                  <a:srgbClr val="008881"/>
                </a:solidFill>
                <a:latin typeface="Arial"/>
                <a:ea typeface="Arial"/>
                <a:cs typeface="Arial"/>
                <a:sym typeface="Arial"/>
                <a:rtl val="0"/>
              </a:rPr>
              <a:t>Architectural </a:t>
            </a:r>
            <a:r>
              <a:rPr lang="en-US" sz="1400" kern="0" dirty="0">
                <a:solidFill>
                  <a:srgbClr val="008881"/>
                </a:solidFill>
                <a:latin typeface="Arial"/>
                <a:ea typeface="Arial"/>
                <a:cs typeface="Arial"/>
                <a:sym typeface="Arial"/>
                <a:rtl val="0"/>
              </a:rPr>
              <a:t>and </a:t>
            </a:r>
            <a:r>
              <a:rPr lang="en-US" sz="1400" kern="0" dirty="0" smtClean="0">
                <a:solidFill>
                  <a:srgbClr val="008881"/>
                </a:solidFill>
                <a:latin typeface="Arial"/>
                <a:ea typeface="Arial"/>
                <a:cs typeface="Arial"/>
                <a:sym typeface="Arial"/>
                <a:rtl val="0"/>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pPr defTabSz="914400"/>
            <a:r>
              <a:rPr lang="en-US" sz="1400" kern="0" dirty="0" smtClean="0">
                <a:solidFill>
                  <a:srgbClr val="FFFFFF"/>
                </a:solidFill>
                <a:latin typeface="Arial"/>
                <a:ea typeface="Arial"/>
                <a:cs typeface="Arial"/>
                <a:sym typeface="Arial"/>
                <a:rtl val="0"/>
              </a:rPr>
              <a:t>contract</a:t>
            </a:r>
            <a:endParaRPr lang="en-US" sz="1400" kern="0" dirty="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305585374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13</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smtClean="0">
                <a:solidFill>
                  <a:schemeClr val="tx1">
                    <a:lumMod val="50000"/>
                    <a:lumOff val="50000"/>
                  </a:schemeClr>
                </a:solidFill>
              </a:rPr>
              <a:t>Twelve Factor Apps (http://12factor.net/)</a:t>
            </a:r>
          </a:p>
          <a:p>
            <a:pPr marL="654050" indent="-514350">
              <a:lnSpc>
                <a:spcPct val="115000"/>
              </a:lnSpc>
              <a:buSzPct val="77777"/>
              <a:buFont typeface="Arial"/>
              <a:buChar char="•"/>
            </a:pPr>
            <a:r>
              <a:rPr lang="en-US" sz="2800" b="1" dirty="0" smtClean="0">
                <a:solidFill>
                  <a:srgbClr val="FFFFFF"/>
                </a:solidFill>
              </a:rPr>
              <a:t>Continuously Delivered</a:t>
            </a:r>
          </a:p>
          <a:p>
            <a:pPr marL="654050" indent="-514350">
              <a:lnSpc>
                <a:spcPct val="115000"/>
              </a:lnSpc>
              <a:buSzPct val="77777"/>
              <a:buFont typeface="Arial"/>
              <a:buChar char="•"/>
            </a:pPr>
            <a:r>
              <a:rPr lang="en-US" sz="2800" dirty="0" smtClean="0">
                <a:solidFill>
                  <a:schemeClr val="tx1">
                    <a:lumMod val="50000"/>
                    <a:lumOff val="50000"/>
                  </a:schemeClr>
                </a:solidFill>
              </a:rPr>
              <a:t>Microservices</a:t>
            </a:r>
            <a:endParaRPr lang="en-US" sz="2800" dirty="0">
              <a:solidFill>
                <a:schemeClr val="tx1">
                  <a:lumMod val="50000"/>
                  <a:lumOff val="50000"/>
                </a:schemeClr>
              </a:solidFill>
            </a:endParaRPr>
          </a:p>
          <a:p>
            <a:pPr marL="654050" indent="-514350">
              <a:lnSpc>
                <a:spcPct val="115000"/>
              </a:lnSpc>
              <a:buSzPct val="77777"/>
              <a:buFont typeface="Arial"/>
              <a:buChar char="•"/>
            </a:pPr>
            <a:r>
              <a:rPr lang="en-US" sz="2800" dirty="0" smtClean="0">
                <a:solidFill>
                  <a:schemeClr val="tx1">
                    <a:lumMod val="50000"/>
                    <a:lumOff val="50000"/>
                  </a:schemeClr>
                </a:solidFill>
              </a:rPr>
              <a:t>DevOps</a:t>
            </a:r>
          </a:p>
          <a:p>
            <a:pPr marL="654050" indent="-514350">
              <a:lnSpc>
                <a:spcPct val="115000"/>
              </a:lnSpc>
              <a:buSzPct val="77777"/>
              <a:buFont typeface="Arial"/>
              <a:buChar char="•"/>
            </a:pPr>
            <a:r>
              <a:rPr lang="en-US" sz="2800" dirty="0" smtClean="0">
                <a:solidFill>
                  <a:schemeClr val="tx1">
                    <a:lumMod val="50000"/>
                    <a:lumOff val="50000"/>
                  </a:schemeClr>
                </a:solidFill>
              </a:rPr>
              <a:t>Self</a:t>
            </a:r>
            <a:r>
              <a:rPr lang="en-US" sz="2800" dirty="0">
                <a:solidFill>
                  <a:schemeClr val="tx1">
                    <a:lumMod val="50000"/>
                    <a:lumOff val="50000"/>
                  </a:schemeClr>
                </a:solidFill>
              </a:rPr>
              <a:t>-Service agile infrastructure</a:t>
            </a:r>
          </a:p>
          <a:p>
            <a:pPr marL="654050" indent="-514350">
              <a:lnSpc>
                <a:spcPct val="115000"/>
              </a:lnSpc>
              <a:buSzPct val="77777"/>
              <a:buFont typeface="Arial"/>
              <a:buChar char="•"/>
            </a:pPr>
            <a:r>
              <a:rPr lang="en-US" sz="2800" dirty="0">
                <a:solidFill>
                  <a:schemeClr val="tx1">
                    <a:lumMod val="50000"/>
                    <a:lumOff val="50000"/>
                  </a:schemeClr>
                </a:solidFill>
              </a:rPr>
              <a:t>API-based collaboration</a:t>
            </a:r>
          </a:p>
          <a:p>
            <a:pPr marL="654050" indent="-514350">
              <a:lnSpc>
                <a:spcPct val="115000"/>
              </a:lnSpc>
              <a:buSzPct val="77777"/>
              <a:buFont typeface="Arial"/>
              <a:buChar char="•"/>
            </a:pPr>
            <a:r>
              <a:rPr lang="en-US" sz="2800" dirty="0">
                <a:solidFill>
                  <a:schemeClr val="tx1">
                    <a:lumMod val="50000"/>
                    <a:lumOff val="50000"/>
                  </a:schemeClr>
                </a:solidFill>
              </a:rPr>
              <a:t>Anti-fragility</a:t>
            </a:r>
          </a:p>
        </p:txBody>
      </p:sp>
    </p:spTree>
    <p:extLst>
      <p:ext uri="{BB962C8B-B14F-4D97-AF65-F5344CB8AC3E}">
        <p14:creationId xmlns:p14="http://schemas.microsoft.com/office/powerpoint/2010/main" val="34634054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14</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pic>
        <p:nvPicPr>
          <p:cNvPr id="50" name="Picture 49" descr="noun_104090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9638" t="2838" r="9536" b="17276"/>
          <a:stretch/>
        </p:blipFill>
        <p:spPr>
          <a:xfrm flipH="1">
            <a:off x="4109430" y="3430215"/>
            <a:ext cx="925141" cy="914400"/>
          </a:xfrm>
          <a:prstGeom prst="rect">
            <a:avLst/>
          </a:prstGeom>
        </p:spPr>
      </p:pic>
      <p:pic>
        <p:nvPicPr>
          <p:cNvPr id="51" name="Picture 50" descr="noun_442791_cc.png"/>
          <p:cNvPicPr>
            <a:picLocks noChangeAspect="1"/>
          </p:cNvPicPr>
          <p:nvPr/>
        </p:nvPicPr>
        <p:blipFill rotWithShape="1">
          <a:blip r:embed="rId7">
            <a:lum bright="70000" contrast="-70000"/>
            <a:extLst>
              <a:ext uri="{28A0092B-C50C-407E-A947-70E740481C1C}">
                <a14:useLocalDpi xmlns:a14="http://schemas.microsoft.com/office/drawing/2010/main" val="0"/>
              </a:ext>
            </a:extLst>
          </a:blip>
          <a:srcRect l="5582" t="1561" r="5440" b="15815"/>
          <a:stretch/>
        </p:blipFill>
        <p:spPr>
          <a:xfrm>
            <a:off x="3497029" y="1422112"/>
            <a:ext cx="846701" cy="786235"/>
          </a:xfrm>
          <a:prstGeom prst="rect">
            <a:avLst/>
          </a:prstGeom>
        </p:spPr>
      </p:pic>
      <p:sp>
        <p:nvSpPr>
          <p:cNvPr id="52" name="TextBox 51"/>
          <p:cNvSpPr txBox="1"/>
          <p:nvPr/>
        </p:nvSpPr>
        <p:spPr>
          <a:xfrm>
            <a:off x="4574353" y="1637177"/>
            <a:ext cx="1268947" cy="369332"/>
          </a:xfrm>
          <a:prstGeom prst="rect">
            <a:avLst/>
          </a:prstGeom>
          <a:noFill/>
        </p:spPr>
        <p:txBody>
          <a:bodyPr wrap="none" rtlCol="0">
            <a:spAutoFit/>
          </a:bodyPr>
          <a:lstStyle/>
          <a:p>
            <a:r>
              <a:rPr lang="en-US" dirty="0" smtClean="0">
                <a:solidFill>
                  <a:srgbClr val="FFFFFF"/>
                </a:solidFill>
              </a:rPr>
              <a:t>6+ Months</a:t>
            </a:r>
            <a:endParaRPr lang="en-US" dirty="0">
              <a:solidFill>
                <a:srgbClr val="FFFFFF"/>
              </a:solidFill>
            </a:endParaRPr>
          </a:p>
        </p:txBody>
      </p:sp>
    </p:spTree>
    <p:extLst>
      <p:ext uri="{BB962C8B-B14F-4D97-AF65-F5344CB8AC3E}">
        <p14:creationId xmlns:p14="http://schemas.microsoft.com/office/powerpoint/2010/main" val="35839858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dissolv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dissolv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dissolve">
                                      <p:cBhvr>
                                        <p:cTn id="57" dur="500"/>
                                        <p:tgtEl>
                                          <p:spTgt spid="53"/>
                                        </p:tgtEl>
                                      </p:cBhvr>
                                    </p:animEffect>
                                  </p:childTnLst>
                                </p:cTn>
                              </p:par>
                              <p:par>
                                <p:cTn id="58" presetID="9"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dissolve">
                                      <p:cBhvr>
                                        <p:cTn id="60" dur="500"/>
                                        <p:tgtEl>
                                          <p:spTgt spid="5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dissolve">
                                      <p:cBhvr>
                                        <p:cTn id="65" dur="500"/>
                                        <p:tgtEl>
                                          <p:spTgt spid="51"/>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dissolve">
                                      <p:cBhvr>
                                        <p:cTn id="6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15</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sp>
        <p:nvSpPr>
          <p:cNvPr id="24" name="TextBox 23"/>
          <p:cNvSpPr txBox="1"/>
          <p:nvPr/>
        </p:nvSpPr>
        <p:spPr>
          <a:xfrm>
            <a:off x="2436722" y="1066437"/>
            <a:ext cx="774909" cy="369332"/>
          </a:xfrm>
          <a:prstGeom prst="rect">
            <a:avLst/>
          </a:prstGeom>
          <a:noFill/>
        </p:spPr>
        <p:txBody>
          <a:bodyPr wrap="none" rtlCol="0">
            <a:spAutoFit/>
          </a:bodyPr>
          <a:lstStyle/>
          <a:p>
            <a:r>
              <a:rPr lang="en-US" dirty="0" smtClean="0">
                <a:solidFill>
                  <a:srgbClr val="FFFFFF"/>
                </a:solidFill>
              </a:rPr>
              <a:t>Agile!</a:t>
            </a:r>
            <a:endParaRPr lang="en-US" dirty="0">
              <a:solidFill>
                <a:srgbClr val="FFFFFF"/>
              </a:solidFill>
            </a:endParaRPr>
          </a:p>
        </p:txBody>
      </p:sp>
      <p:pic>
        <p:nvPicPr>
          <p:cNvPr id="3" name="Picture 2" descr="noun_29833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196" r="6105" b="14012"/>
          <a:stretch/>
        </p:blipFill>
        <p:spPr>
          <a:xfrm>
            <a:off x="1742729" y="1487156"/>
            <a:ext cx="2196667" cy="2204096"/>
          </a:xfrm>
          <a:prstGeom prst="rect">
            <a:avLst/>
          </a:prstGeom>
        </p:spPr>
      </p:pic>
      <p:sp>
        <p:nvSpPr>
          <p:cNvPr id="26" name="TextBox 25"/>
          <p:cNvSpPr txBox="1"/>
          <p:nvPr/>
        </p:nvSpPr>
        <p:spPr>
          <a:xfrm>
            <a:off x="2563013" y="1896850"/>
            <a:ext cx="415498" cy="369332"/>
          </a:xfrm>
          <a:prstGeom prst="rect">
            <a:avLst/>
          </a:prstGeom>
          <a:noFill/>
        </p:spPr>
        <p:txBody>
          <a:bodyPr wrap="none" rtlCol="0">
            <a:spAutoFit/>
          </a:bodyPr>
          <a:lstStyle/>
          <a:p>
            <a:r>
              <a:rPr lang="en-US" dirty="0" smtClean="0">
                <a:solidFill>
                  <a:srgbClr val="FFFFFF"/>
                </a:solidFill>
              </a:rPr>
              <a:t>CI</a:t>
            </a:r>
            <a:endParaRPr lang="en-US" dirty="0">
              <a:solidFill>
                <a:srgbClr val="FFFFFF"/>
              </a:solidFill>
            </a:endParaRPr>
          </a:p>
        </p:txBody>
      </p:sp>
      <p:cxnSp>
        <p:nvCxnSpPr>
          <p:cNvPr id="10" name="Straight Connector 9"/>
          <p:cNvCxnSpPr/>
          <p:nvPr/>
        </p:nvCxnSpPr>
        <p:spPr>
          <a:xfrm>
            <a:off x="1458068" y="1116422"/>
            <a:ext cx="0" cy="2941451"/>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214502" y="1116422"/>
            <a:ext cx="0" cy="2941451"/>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pic>
        <p:nvPicPr>
          <p:cNvPr id="30" name="Picture 29" descr="noun_442791_cc.png"/>
          <p:cNvPicPr>
            <a:picLocks noChangeAspect="1"/>
          </p:cNvPicPr>
          <p:nvPr/>
        </p:nvPicPr>
        <p:blipFill rotWithShape="1">
          <a:blip r:embed="rId7">
            <a:lum bright="70000" contrast="-70000"/>
            <a:extLst>
              <a:ext uri="{28A0092B-C50C-407E-A947-70E740481C1C}">
                <a14:useLocalDpi xmlns:a14="http://schemas.microsoft.com/office/drawing/2010/main" val="0"/>
              </a:ext>
            </a:extLst>
          </a:blip>
          <a:srcRect l="5582" t="1561" r="5440" b="15815"/>
          <a:stretch/>
        </p:blipFill>
        <p:spPr>
          <a:xfrm>
            <a:off x="5326981" y="1435769"/>
            <a:ext cx="629340" cy="584397"/>
          </a:xfrm>
          <a:prstGeom prst="rect">
            <a:avLst/>
          </a:prstGeom>
        </p:spPr>
      </p:pic>
      <p:sp>
        <p:nvSpPr>
          <p:cNvPr id="31" name="TextBox 30"/>
          <p:cNvSpPr txBox="1"/>
          <p:nvPr/>
        </p:nvSpPr>
        <p:spPr>
          <a:xfrm>
            <a:off x="5956321" y="1536227"/>
            <a:ext cx="1268947" cy="369332"/>
          </a:xfrm>
          <a:prstGeom prst="rect">
            <a:avLst/>
          </a:prstGeom>
          <a:noFill/>
        </p:spPr>
        <p:txBody>
          <a:bodyPr wrap="none" rtlCol="0">
            <a:spAutoFit/>
          </a:bodyPr>
          <a:lstStyle/>
          <a:p>
            <a:r>
              <a:rPr lang="en-US" dirty="0" smtClean="0">
                <a:solidFill>
                  <a:srgbClr val="FFFFFF"/>
                </a:solidFill>
              </a:rPr>
              <a:t>6+ Months</a:t>
            </a:r>
            <a:endParaRPr lang="en-US" dirty="0">
              <a:solidFill>
                <a:srgbClr val="FFFFFF"/>
              </a:solidFill>
            </a:endParaRPr>
          </a:p>
        </p:txBody>
      </p:sp>
    </p:spTree>
    <p:extLst>
      <p:ext uri="{BB962C8B-B14F-4D97-AF65-F5344CB8AC3E}">
        <p14:creationId xmlns:p14="http://schemas.microsoft.com/office/powerpoint/2010/main" val="2860620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16</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sp>
        <p:nvSpPr>
          <p:cNvPr id="24" name="TextBox 23"/>
          <p:cNvSpPr txBox="1"/>
          <p:nvPr/>
        </p:nvSpPr>
        <p:spPr>
          <a:xfrm>
            <a:off x="2436722" y="1066437"/>
            <a:ext cx="774909" cy="369332"/>
          </a:xfrm>
          <a:prstGeom prst="rect">
            <a:avLst/>
          </a:prstGeom>
          <a:noFill/>
        </p:spPr>
        <p:txBody>
          <a:bodyPr wrap="none" rtlCol="0">
            <a:spAutoFit/>
          </a:bodyPr>
          <a:lstStyle/>
          <a:p>
            <a:r>
              <a:rPr lang="en-US" dirty="0" smtClean="0">
                <a:solidFill>
                  <a:srgbClr val="FFFFFF"/>
                </a:solidFill>
              </a:rPr>
              <a:t>Agile!</a:t>
            </a:r>
            <a:endParaRPr lang="en-US" dirty="0">
              <a:solidFill>
                <a:srgbClr val="FFFFFF"/>
              </a:solidFill>
            </a:endParaRPr>
          </a:p>
        </p:txBody>
      </p:sp>
      <p:pic>
        <p:nvPicPr>
          <p:cNvPr id="3" name="Picture 2" descr="noun_29833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196" r="6105" b="14012"/>
          <a:stretch/>
        </p:blipFill>
        <p:spPr>
          <a:xfrm>
            <a:off x="1742729" y="1487156"/>
            <a:ext cx="2196667" cy="2204096"/>
          </a:xfrm>
          <a:prstGeom prst="rect">
            <a:avLst/>
          </a:prstGeom>
        </p:spPr>
      </p:pic>
      <p:sp>
        <p:nvSpPr>
          <p:cNvPr id="26" name="TextBox 25"/>
          <p:cNvSpPr txBox="1"/>
          <p:nvPr/>
        </p:nvSpPr>
        <p:spPr>
          <a:xfrm>
            <a:off x="2563013" y="1896850"/>
            <a:ext cx="415498" cy="369332"/>
          </a:xfrm>
          <a:prstGeom prst="rect">
            <a:avLst/>
          </a:prstGeom>
          <a:noFill/>
        </p:spPr>
        <p:txBody>
          <a:bodyPr wrap="none" rtlCol="0">
            <a:spAutoFit/>
          </a:bodyPr>
          <a:lstStyle/>
          <a:p>
            <a:r>
              <a:rPr lang="en-US" dirty="0" smtClean="0">
                <a:solidFill>
                  <a:srgbClr val="FFFFFF"/>
                </a:solidFill>
              </a:rPr>
              <a:t>CI</a:t>
            </a:r>
            <a:endParaRPr lang="en-US" dirty="0">
              <a:solidFill>
                <a:srgbClr val="FFFFFF"/>
              </a:solidFill>
            </a:endParaRPr>
          </a:p>
        </p:txBody>
      </p:sp>
      <p:sp>
        <p:nvSpPr>
          <p:cNvPr id="9" name="TextBox 8"/>
          <p:cNvSpPr txBox="1"/>
          <p:nvPr/>
        </p:nvSpPr>
        <p:spPr>
          <a:xfrm>
            <a:off x="2371030" y="2912037"/>
            <a:ext cx="1029398" cy="1384995"/>
          </a:xfrm>
          <a:prstGeom prst="rect">
            <a:avLst/>
          </a:prstGeom>
          <a:solidFill>
            <a:srgbClr val="162128"/>
          </a:solidFill>
        </p:spPr>
        <p:txBody>
          <a:bodyPr wrap="none" rtlCol="0">
            <a:spAutoFit/>
          </a:bodyPr>
          <a:lstStyle/>
          <a:p>
            <a:r>
              <a:rPr lang="en-US" sz="1400" b="1" dirty="0" smtClean="0">
                <a:solidFill>
                  <a:srgbClr val="FFFFFF"/>
                </a:solidFill>
              </a:rPr>
              <a:t>CI</a:t>
            </a:r>
            <a:endParaRPr lang="en-US" sz="1400" dirty="0" smtClean="0">
              <a:solidFill>
                <a:srgbClr val="FFFFFF"/>
              </a:solidFill>
            </a:endParaRPr>
          </a:p>
          <a:p>
            <a:r>
              <a:rPr lang="en-US" sz="1400" dirty="0" smtClean="0">
                <a:solidFill>
                  <a:srgbClr val="FFFFFF"/>
                </a:solidFill>
              </a:rPr>
              <a:t>-Code</a:t>
            </a:r>
          </a:p>
          <a:p>
            <a:r>
              <a:rPr lang="en-US" sz="1400" dirty="0" smtClean="0">
                <a:solidFill>
                  <a:srgbClr val="FFFFFF"/>
                </a:solidFill>
              </a:rPr>
              <a:t>-CI</a:t>
            </a:r>
          </a:p>
          <a:p>
            <a:r>
              <a:rPr lang="en-US" sz="1400" dirty="0" smtClean="0">
                <a:solidFill>
                  <a:srgbClr val="FFFFFF"/>
                </a:solidFill>
              </a:rPr>
              <a:t>-Build</a:t>
            </a:r>
          </a:p>
          <a:p>
            <a:r>
              <a:rPr lang="en-US" sz="1400" dirty="0" smtClean="0">
                <a:solidFill>
                  <a:srgbClr val="FFFFFF"/>
                </a:solidFill>
              </a:rPr>
              <a:t>-Unit Tests</a:t>
            </a:r>
          </a:p>
          <a:p>
            <a:r>
              <a:rPr lang="en-US" sz="1400" dirty="0" smtClean="0">
                <a:solidFill>
                  <a:srgbClr val="FFFFFF"/>
                </a:solidFill>
              </a:rPr>
              <a:t>-Artifact</a:t>
            </a:r>
            <a:endParaRPr lang="en-US" sz="1400" dirty="0">
              <a:solidFill>
                <a:srgbClr val="FFFFFF"/>
              </a:solidFill>
            </a:endParaRPr>
          </a:p>
        </p:txBody>
      </p:sp>
      <p:sp>
        <p:nvSpPr>
          <p:cNvPr id="38" name="TextBox 37"/>
          <p:cNvSpPr txBox="1"/>
          <p:nvPr/>
        </p:nvSpPr>
        <p:spPr>
          <a:xfrm>
            <a:off x="3866406" y="3160567"/>
            <a:ext cx="184666" cy="307777"/>
          </a:xfrm>
          <a:prstGeom prst="rect">
            <a:avLst/>
          </a:prstGeom>
          <a:solidFill>
            <a:srgbClr val="162128"/>
          </a:solidFill>
        </p:spPr>
        <p:txBody>
          <a:bodyPr wrap="none" rtlCol="0">
            <a:spAutoFit/>
          </a:bodyPr>
          <a:lstStyle/>
          <a:p>
            <a:endParaRPr lang="en-US" sz="1400" dirty="0">
              <a:solidFill>
                <a:srgbClr val="FFFFFF"/>
              </a:solidFill>
            </a:endParaRPr>
          </a:p>
        </p:txBody>
      </p:sp>
      <p:sp>
        <p:nvSpPr>
          <p:cNvPr id="40" name="TextBox 39"/>
          <p:cNvSpPr txBox="1"/>
          <p:nvPr/>
        </p:nvSpPr>
        <p:spPr>
          <a:xfrm>
            <a:off x="3544649"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smtClean="0">
                <a:solidFill>
                  <a:srgbClr val="FFFFFF"/>
                </a:solidFill>
              </a:rPr>
              <a:t>-</a:t>
            </a:r>
            <a:r>
              <a:rPr lang="en-US" sz="1400" dirty="0">
                <a:solidFill>
                  <a:srgbClr val="FFFFFF"/>
                </a:solidFill>
              </a:rPr>
              <a:t>Code</a:t>
            </a:r>
            <a:endParaRPr lang="en-US" sz="1400" dirty="0" smtClean="0">
              <a:solidFill>
                <a:srgbClr val="FFFFFF"/>
              </a:solidFill>
            </a:endParaRPr>
          </a:p>
          <a:p>
            <a:r>
              <a:rPr lang="en-US" sz="1400" dirty="0" smtClean="0">
                <a:solidFill>
                  <a:srgbClr val="FFFFFF"/>
                </a:solidFill>
              </a:rPr>
              <a:t>-Tests</a:t>
            </a:r>
            <a:endParaRPr lang="en-US" sz="1400" dirty="0">
              <a:solidFill>
                <a:srgbClr val="FFFFFF"/>
              </a:solidFill>
            </a:endParaRPr>
          </a:p>
        </p:txBody>
      </p:sp>
      <p:sp>
        <p:nvSpPr>
          <p:cNvPr id="32" name="TextBox 31"/>
          <p:cNvSpPr txBox="1"/>
          <p:nvPr/>
        </p:nvSpPr>
        <p:spPr>
          <a:xfrm>
            <a:off x="3859855" y="2912037"/>
            <a:ext cx="460721" cy="307777"/>
          </a:xfrm>
          <a:prstGeom prst="rect">
            <a:avLst/>
          </a:prstGeom>
          <a:noFill/>
        </p:spPr>
        <p:txBody>
          <a:bodyPr wrap="none" rtlCol="0">
            <a:spAutoFit/>
          </a:bodyPr>
          <a:lstStyle/>
          <a:p>
            <a:r>
              <a:rPr lang="en-US" sz="1400" b="1" dirty="0" smtClean="0">
                <a:solidFill>
                  <a:srgbClr val="FFFFFF"/>
                </a:solidFill>
              </a:rPr>
              <a:t>SIT</a:t>
            </a:r>
            <a:endParaRPr lang="en-US" sz="1400" b="1" dirty="0">
              <a:solidFill>
                <a:srgbClr val="FFFFFF"/>
              </a:solidFill>
            </a:endParaRPr>
          </a:p>
        </p:txBody>
      </p:sp>
      <p:sp>
        <p:nvSpPr>
          <p:cNvPr id="42" name="TextBox 41"/>
          <p:cNvSpPr txBox="1"/>
          <p:nvPr/>
        </p:nvSpPr>
        <p:spPr>
          <a:xfrm>
            <a:off x="4558347"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5" name="TextBox 44"/>
          <p:cNvSpPr txBox="1"/>
          <p:nvPr/>
        </p:nvSpPr>
        <p:spPr>
          <a:xfrm>
            <a:off x="5638621"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6" name="TextBox 45"/>
          <p:cNvSpPr txBox="1"/>
          <p:nvPr/>
        </p:nvSpPr>
        <p:spPr>
          <a:xfrm>
            <a:off x="6805672"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7" name="TextBox 46"/>
          <p:cNvSpPr txBox="1"/>
          <p:nvPr/>
        </p:nvSpPr>
        <p:spPr>
          <a:xfrm>
            <a:off x="7937733"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33" name="TextBox 32"/>
          <p:cNvSpPr txBox="1"/>
          <p:nvPr/>
        </p:nvSpPr>
        <p:spPr>
          <a:xfrm>
            <a:off x="4926643" y="2910548"/>
            <a:ext cx="402674" cy="307777"/>
          </a:xfrm>
          <a:prstGeom prst="rect">
            <a:avLst/>
          </a:prstGeom>
          <a:noFill/>
        </p:spPr>
        <p:txBody>
          <a:bodyPr wrap="none" rtlCol="0">
            <a:spAutoFit/>
          </a:bodyPr>
          <a:lstStyle/>
          <a:p>
            <a:r>
              <a:rPr lang="en-US" sz="1400" b="1" dirty="0" smtClean="0">
                <a:solidFill>
                  <a:srgbClr val="FFFFFF"/>
                </a:solidFill>
              </a:rPr>
              <a:t>FT</a:t>
            </a:r>
            <a:endParaRPr lang="en-US" sz="1400" b="1" dirty="0">
              <a:solidFill>
                <a:srgbClr val="FFFFFF"/>
              </a:solidFill>
            </a:endParaRPr>
          </a:p>
        </p:txBody>
      </p:sp>
      <p:sp>
        <p:nvSpPr>
          <p:cNvPr id="34" name="TextBox 33"/>
          <p:cNvSpPr txBox="1"/>
          <p:nvPr/>
        </p:nvSpPr>
        <p:spPr>
          <a:xfrm>
            <a:off x="5935384" y="2912037"/>
            <a:ext cx="540320" cy="307777"/>
          </a:xfrm>
          <a:prstGeom prst="rect">
            <a:avLst/>
          </a:prstGeom>
          <a:noFill/>
        </p:spPr>
        <p:txBody>
          <a:bodyPr wrap="none" rtlCol="0">
            <a:spAutoFit/>
          </a:bodyPr>
          <a:lstStyle/>
          <a:p>
            <a:r>
              <a:rPr lang="en-US" sz="1400" b="1" dirty="0" smtClean="0">
                <a:solidFill>
                  <a:srgbClr val="FFFFFF"/>
                </a:solidFill>
              </a:rPr>
              <a:t>UAT</a:t>
            </a:r>
            <a:endParaRPr lang="en-US" sz="1400" b="1" dirty="0">
              <a:solidFill>
                <a:srgbClr val="FFFFFF"/>
              </a:solidFill>
            </a:endParaRPr>
          </a:p>
        </p:txBody>
      </p:sp>
      <p:sp>
        <p:nvSpPr>
          <p:cNvPr id="35" name="TextBox 34"/>
          <p:cNvSpPr txBox="1"/>
          <p:nvPr/>
        </p:nvSpPr>
        <p:spPr>
          <a:xfrm>
            <a:off x="7068621" y="2910548"/>
            <a:ext cx="543739" cy="307777"/>
          </a:xfrm>
          <a:prstGeom prst="rect">
            <a:avLst/>
          </a:prstGeom>
          <a:noFill/>
        </p:spPr>
        <p:txBody>
          <a:bodyPr wrap="none" rtlCol="0">
            <a:spAutoFit/>
          </a:bodyPr>
          <a:lstStyle/>
          <a:p>
            <a:r>
              <a:rPr lang="en-US" sz="1400" b="1" dirty="0" err="1" smtClean="0">
                <a:solidFill>
                  <a:srgbClr val="FFFFFF"/>
                </a:solidFill>
              </a:rPr>
              <a:t>Perf</a:t>
            </a:r>
            <a:endParaRPr lang="en-US" sz="1400" b="1" dirty="0">
              <a:solidFill>
                <a:srgbClr val="FFFFFF"/>
              </a:solidFill>
            </a:endParaRPr>
          </a:p>
        </p:txBody>
      </p:sp>
      <p:sp>
        <p:nvSpPr>
          <p:cNvPr id="36" name="TextBox 35"/>
          <p:cNvSpPr txBox="1"/>
          <p:nvPr/>
        </p:nvSpPr>
        <p:spPr>
          <a:xfrm>
            <a:off x="8192778" y="2910548"/>
            <a:ext cx="593620" cy="307777"/>
          </a:xfrm>
          <a:prstGeom prst="rect">
            <a:avLst/>
          </a:prstGeom>
          <a:noFill/>
        </p:spPr>
        <p:txBody>
          <a:bodyPr wrap="none" rtlCol="0">
            <a:spAutoFit/>
          </a:bodyPr>
          <a:lstStyle/>
          <a:p>
            <a:r>
              <a:rPr lang="en-US" sz="1400" b="1" dirty="0" smtClean="0">
                <a:solidFill>
                  <a:srgbClr val="FFFFFF"/>
                </a:solidFill>
              </a:rPr>
              <a:t>Prod</a:t>
            </a:r>
            <a:endParaRPr lang="en-US" sz="1400" b="1" dirty="0">
              <a:solidFill>
                <a:srgbClr val="FFFFFF"/>
              </a:solidFill>
            </a:endParaRPr>
          </a:p>
        </p:txBody>
      </p:sp>
      <p:sp>
        <p:nvSpPr>
          <p:cNvPr id="21" name="TextBox 20"/>
          <p:cNvSpPr txBox="1"/>
          <p:nvPr/>
        </p:nvSpPr>
        <p:spPr>
          <a:xfrm>
            <a:off x="3544648" y="3344280"/>
            <a:ext cx="5599351" cy="923330"/>
          </a:xfrm>
          <a:prstGeom prst="rect">
            <a:avLst/>
          </a:prstGeom>
          <a:solidFill>
            <a:srgbClr val="162128"/>
          </a:solidFill>
        </p:spPr>
        <p:txBody>
          <a:bodyPr wrap="square" rtlCol="0">
            <a:spAutoFit/>
          </a:bodyPr>
          <a:lstStyle/>
          <a:p>
            <a:pPr algn="ctr"/>
            <a:endParaRPr lang="en-US" dirty="0" smtClean="0">
              <a:solidFill>
                <a:srgbClr val="FFFFFF"/>
              </a:solidFill>
            </a:endParaRPr>
          </a:p>
          <a:p>
            <a:pPr algn="ctr"/>
            <a:r>
              <a:rPr lang="en-US" dirty="0" smtClean="0">
                <a:solidFill>
                  <a:srgbClr val="FFFFFF"/>
                </a:solidFill>
              </a:rPr>
              <a:t>Inconsistent, Corrupt &amp; Dirty</a:t>
            </a:r>
          </a:p>
          <a:p>
            <a:pPr algn="ctr"/>
            <a:endParaRPr lang="en-US" dirty="0">
              <a:solidFill>
                <a:srgbClr val="FFFFFF"/>
              </a:solidFill>
            </a:endParaRPr>
          </a:p>
        </p:txBody>
      </p:sp>
      <p:sp>
        <p:nvSpPr>
          <p:cNvPr id="48" name="TextBox 47"/>
          <p:cNvSpPr txBox="1"/>
          <p:nvPr/>
        </p:nvSpPr>
        <p:spPr>
          <a:xfrm>
            <a:off x="2371030" y="1066437"/>
            <a:ext cx="851578" cy="369332"/>
          </a:xfrm>
          <a:prstGeom prst="rect">
            <a:avLst/>
          </a:prstGeom>
          <a:solidFill>
            <a:srgbClr val="162128"/>
          </a:solidFill>
        </p:spPr>
        <p:txBody>
          <a:bodyPr wrap="none" rtlCol="0">
            <a:spAutoFit/>
          </a:bodyPr>
          <a:lstStyle/>
          <a:p>
            <a:r>
              <a:rPr lang="en-US" dirty="0" smtClean="0">
                <a:solidFill>
                  <a:srgbClr val="FFFFFF"/>
                </a:solidFill>
              </a:rPr>
              <a:t>Scrum</a:t>
            </a:r>
            <a:endParaRPr lang="en-US" dirty="0">
              <a:solidFill>
                <a:srgbClr val="FFFFFF"/>
              </a:solidFill>
            </a:endParaRPr>
          </a:p>
        </p:txBody>
      </p:sp>
      <p:sp>
        <p:nvSpPr>
          <p:cNvPr id="49" name="TextBox 48"/>
          <p:cNvSpPr txBox="1"/>
          <p:nvPr/>
        </p:nvSpPr>
        <p:spPr>
          <a:xfrm>
            <a:off x="1180286" y="1066437"/>
            <a:ext cx="932730" cy="369332"/>
          </a:xfrm>
          <a:prstGeom prst="rect">
            <a:avLst/>
          </a:prstGeom>
          <a:solidFill>
            <a:srgbClr val="162128"/>
          </a:solidFill>
        </p:spPr>
        <p:txBody>
          <a:bodyPr wrap="none" rtlCol="0">
            <a:spAutoFit/>
          </a:bodyPr>
          <a:lstStyle/>
          <a:p>
            <a:r>
              <a:rPr lang="en-US" dirty="0" smtClean="0">
                <a:solidFill>
                  <a:srgbClr val="FFFFFF"/>
                </a:solidFill>
              </a:rPr>
              <a:t>Water -</a:t>
            </a:r>
            <a:endParaRPr lang="en-US" dirty="0">
              <a:solidFill>
                <a:srgbClr val="FFFFFF"/>
              </a:solidFill>
            </a:endParaRPr>
          </a:p>
        </p:txBody>
      </p:sp>
      <p:sp>
        <p:nvSpPr>
          <p:cNvPr id="50" name="TextBox 49"/>
          <p:cNvSpPr txBox="1"/>
          <p:nvPr/>
        </p:nvSpPr>
        <p:spPr>
          <a:xfrm>
            <a:off x="3473031" y="1066437"/>
            <a:ext cx="697614" cy="369332"/>
          </a:xfrm>
          <a:prstGeom prst="rect">
            <a:avLst/>
          </a:prstGeom>
          <a:solidFill>
            <a:srgbClr val="162128"/>
          </a:solidFill>
        </p:spPr>
        <p:txBody>
          <a:bodyPr wrap="none" rtlCol="0">
            <a:spAutoFit/>
          </a:bodyPr>
          <a:lstStyle/>
          <a:p>
            <a:r>
              <a:rPr lang="en-US" dirty="0" smtClean="0">
                <a:solidFill>
                  <a:srgbClr val="FFFFFF"/>
                </a:solidFill>
              </a:rPr>
              <a:t>- Fall</a:t>
            </a:r>
            <a:endParaRPr lang="en-US" dirty="0">
              <a:solidFill>
                <a:srgbClr val="FFFFFF"/>
              </a:solidFill>
            </a:endParaRPr>
          </a:p>
        </p:txBody>
      </p:sp>
    </p:spTree>
    <p:extLst>
      <p:ext uri="{BB962C8B-B14F-4D97-AF65-F5344CB8AC3E}">
        <p14:creationId xmlns:p14="http://schemas.microsoft.com/office/powerpoint/2010/main" val="1298956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dissolv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dissolv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Effect transition="in" filter="dissolve">
                                      <p:cBhvr>
                                        <p:cTn id="32" dur="500"/>
                                        <p:tgtEl>
                                          <p:spTgt spid="3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dissolv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dissolve">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dissolve">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dissolv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dissolv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dissolve">
                                      <p:cBhvr>
                                        <p:cTn id="67" dur="5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dissolve">
                                      <p:cBhvr>
                                        <p:cTn id="72" dur="500"/>
                                        <p:tgtEl>
                                          <p:spTgt spid="49"/>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dissolve">
                                      <p:cBhvr>
                                        <p:cTn id="7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0" grpId="0" animBg="1"/>
      <p:bldP spid="32" grpId="0"/>
      <p:bldP spid="42" grpId="0" animBg="1"/>
      <p:bldP spid="45" grpId="0" animBg="1"/>
      <p:bldP spid="46" grpId="0" animBg="1"/>
      <p:bldP spid="47" grpId="0" animBg="1"/>
      <p:bldP spid="33" grpId="0"/>
      <p:bldP spid="34" grpId="0"/>
      <p:bldP spid="35" grpId="0"/>
      <p:bldP spid="21" grpId="0" animBg="1"/>
      <p:bldP spid="48" grpId="0" animBg="1"/>
      <p:bldP spid="49" grpId="0" animBg="1"/>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17</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sp>
        <p:nvSpPr>
          <p:cNvPr id="24" name="TextBox 23"/>
          <p:cNvSpPr txBox="1"/>
          <p:nvPr/>
        </p:nvSpPr>
        <p:spPr>
          <a:xfrm>
            <a:off x="2436722" y="1066437"/>
            <a:ext cx="710777" cy="369332"/>
          </a:xfrm>
          <a:prstGeom prst="rect">
            <a:avLst/>
          </a:prstGeom>
          <a:noFill/>
        </p:spPr>
        <p:txBody>
          <a:bodyPr wrap="none" rtlCol="0">
            <a:spAutoFit/>
          </a:bodyPr>
          <a:lstStyle/>
          <a:p>
            <a:r>
              <a:rPr lang="en-US" dirty="0" smtClean="0">
                <a:solidFill>
                  <a:srgbClr val="FFFFFF"/>
                </a:solidFill>
              </a:rPr>
              <a:t>Agile</a:t>
            </a:r>
            <a:endParaRPr lang="en-US" dirty="0">
              <a:solidFill>
                <a:srgbClr val="FFFFFF"/>
              </a:solidFill>
            </a:endParaRPr>
          </a:p>
        </p:txBody>
      </p:sp>
      <p:pic>
        <p:nvPicPr>
          <p:cNvPr id="3" name="Picture 2" descr="noun_29833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196" r="6105" b="14012"/>
          <a:stretch/>
        </p:blipFill>
        <p:spPr>
          <a:xfrm>
            <a:off x="1742729" y="1487156"/>
            <a:ext cx="2196667" cy="2204096"/>
          </a:xfrm>
          <a:prstGeom prst="rect">
            <a:avLst/>
          </a:prstGeom>
        </p:spPr>
      </p:pic>
      <p:sp>
        <p:nvSpPr>
          <p:cNvPr id="26" name="TextBox 25"/>
          <p:cNvSpPr txBox="1"/>
          <p:nvPr/>
        </p:nvSpPr>
        <p:spPr>
          <a:xfrm>
            <a:off x="2563013" y="1896850"/>
            <a:ext cx="415498" cy="369332"/>
          </a:xfrm>
          <a:prstGeom prst="rect">
            <a:avLst/>
          </a:prstGeom>
          <a:noFill/>
        </p:spPr>
        <p:txBody>
          <a:bodyPr wrap="none" rtlCol="0">
            <a:spAutoFit/>
          </a:bodyPr>
          <a:lstStyle/>
          <a:p>
            <a:r>
              <a:rPr lang="en-US" dirty="0" smtClean="0">
                <a:solidFill>
                  <a:srgbClr val="FFFFFF"/>
                </a:solidFill>
              </a:rPr>
              <a:t>CI</a:t>
            </a:r>
            <a:endParaRPr lang="en-US" dirty="0">
              <a:solidFill>
                <a:srgbClr val="FFFFFF"/>
              </a:solidFill>
            </a:endParaRPr>
          </a:p>
        </p:txBody>
      </p:sp>
      <p:sp>
        <p:nvSpPr>
          <p:cNvPr id="9" name="TextBox 8"/>
          <p:cNvSpPr txBox="1"/>
          <p:nvPr/>
        </p:nvSpPr>
        <p:spPr>
          <a:xfrm>
            <a:off x="2371030" y="2912037"/>
            <a:ext cx="1029398" cy="1384995"/>
          </a:xfrm>
          <a:prstGeom prst="rect">
            <a:avLst/>
          </a:prstGeom>
          <a:solidFill>
            <a:srgbClr val="162128"/>
          </a:solidFill>
        </p:spPr>
        <p:txBody>
          <a:bodyPr wrap="none" rtlCol="0">
            <a:spAutoFit/>
          </a:bodyPr>
          <a:lstStyle/>
          <a:p>
            <a:r>
              <a:rPr lang="en-US" sz="1400" b="1" dirty="0" smtClean="0">
                <a:solidFill>
                  <a:srgbClr val="FFFFFF"/>
                </a:solidFill>
              </a:rPr>
              <a:t>CI</a:t>
            </a:r>
            <a:endParaRPr lang="en-US" sz="1400" dirty="0" smtClean="0">
              <a:solidFill>
                <a:srgbClr val="FFFFFF"/>
              </a:solidFill>
            </a:endParaRPr>
          </a:p>
          <a:p>
            <a:r>
              <a:rPr lang="en-US" sz="1400" dirty="0" smtClean="0">
                <a:solidFill>
                  <a:srgbClr val="FFFFFF"/>
                </a:solidFill>
              </a:rPr>
              <a:t>-Code</a:t>
            </a:r>
          </a:p>
          <a:p>
            <a:r>
              <a:rPr lang="en-US" sz="1400" dirty="0" smtClean="0">
                <a:solidFill>
                  <a:srgbClr val="FFFFFF"/>
                </a:solidFill>
              </a:rPr>
              <a:t>-CI</a:t>
            </a:r>
          </a:p>
          <a:p>
            <a:r>
              <a:rPr lang="en-US" sz="1400" dirty="0" smtClean="0">
                <a:solidFill>
                  <a:srgbClr val="FFFFFF"/>
                </a:solidFill>
              </a:rPr>
              <a:t>-Build</a:t>
            </a:r>
          </a:p>
          <a:p>
            <a:r>
              <a:rPr lang="en-US" sz="1400" dirty="0" smtClean="0">
                <a:solidFill>
                  <a:srgbClr val="FFFFFF"/>
                </a:solidFill>
              </a:rPr>
              <a:t>-Unit Tests</a:t>
            </a:r>
          </a:p>
          <a:p>
            <a:r>
              <a:rPr lang="en-US" sz="1400" dirty="0" smtClean="0">
                <a:solidFill>
                  <a:srgbClr val="FFFFFF"/>
                </a:solidFill>
              </a:rPr>
              <a:t>-Artifact</a:t>
            </a:r>
            <a:endParaRPr lang="en-US" sz="1400" dirty="0">
              <a:solidFill>
                <a:srgbClr val="FFFFFF"/>
              </a:solidFill>
            </a:endParaRPr>
          </a:p>
        </p:txBody>
      </p:sp>
      <p:sp>
        <p:nvSpPr>
          <p:cNvPr id="38" name="TextBox 37"/>
          <p:cNvSpPr txBox="1"/>
          <p:nvPr/>
        </p:nvSpPr>
        <p:spPr>
          <a:xfrm>
            <a:off x="3866406" y="3160567"/>
            <a:ext cx="184666" cy="307777"/>
          </a:xfrm>
          <a:prstGeom prst="rect">
            <a:avLst/>
          </a:prstGeom>
          <a:solidFill>
            <a:srgbClr val="162128"/>
          </a:solidFill>
        </p:spPr>
        <p:txBody>
          <a:bodyPr wrap="none" rtlCol="0">
            <a:spAutoFit/>
          </a:bodyPr>
          <a:lstStyle/>
          <a:p>
            <a:endParaRPr lang="en-US" sz="1400" dirty="0">
              <a:solidFill>
                <a:srgbClr val="FFFFFF"/>
              </a:solidFill>
            </a:endParaRPr>
          </a:p>
        </p:txBody>
      </p:sp>
      <p:sp>
        <p:nvSpPr>
          <p:cNvPr id="40" name="TextBox 39"/>
          <p:cNvSpPr txBox="1"/>
          <p:nvPr/>
        </p:nvSpPr>
        <p:spPr>
          <a:xfrm>
            <a:off x="3544649"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smtClean="0">
                <a:solidFill>
                  <a:srgbClr val="FFFFFF"/>
                </a:solidFill>
              </a:rPr>
              <a:t>-</a:t>
            </a:r>
            <a:r>
              <a:rPr lang="en-US" sz="1400" dirty="0">
                <a:solidFill>
                  <a:srgbClr val="FFFFFF"/>
                </a:solidFill>
              </a:rPr>
              <a:t>Code</a:t>
            </a:r>
            <a:endParaRPr lang="en-US" sz="1400" dirty="0" smtClean="0">
              <a:solidFill>
                <a:srgbClr val="FFFFFF"/>
              </a:solidFill>
            </a:endParaRPr>
          </a:p>
          <a:p>
            <a:r>
              <a:rPr lang="en-US" sz="1400" dirty="0" smtClean="0">
                <a:solidFill>
                  <a:srgbClr val="FFFFFF"/>
                </a:solidFill>
              </a:rPr>
              <a:t>-Tests</a:t>
            </a:r>
            <a:endParaRPr lang="en-US" sz="1400" dirty="0">
              <a:solidFill>
                <a:srgbClr val="FFFFFF"/>
              </a:solidFill>
            </a:endParaRPr>
          </a:p>
        </p:txBody>
      </p:sp>
      <p:sp>
        <p:nvSpPr>
          <p:cNvPr id="32" name="TextBox 31"/>
          <p:cNvSpPr txBox="1"/>
          <p:nvPr/>
        </p:nvSpPr>
        <p:spPr>
          <a:xfrm>
            <a:off x="3859855" y="2912037"/>
            <a:ext cx="460721" cy="307777"/>
          </a:xfrm>
          <a:prstGeom prst="rect">
            <a:avLst/>
          </a:prstGeom>
          <a:noFill/>
        </p:spPr>
        <p:txBody>
          <a:bodyPr wrap="none" rtlCol="0">
            <a:spAutoFit/>
          </a:bodyPr>
          <a:lstStyle/>
          <a:p>
            <a:r>
              <a:rPr lang="en-US" sz="1400" b="1" dirty="0" smtClean="0">
                <a:solidFill>
                  <a:srgbClr val="FFFFFF"/>
                </a:solidFill>
              </a:rPr>
              <a:t>SIT</a:t>
            </a:r>
            <a:endParaRPr lang="en-US" sz="1400" b="1" dirty="0">
              <a:solidFill>
                <a:srgbClr val="FFFFFF"/>
              </a:solidFill>
            </a:endParaRPr>
          </a:p>
        </p:txBody>
      </p:sp>
      <p:sp>
        <p:nvSpPr>
          <p:cNvPr id="41" name="TextBox 40"/>
          <p:cNvSpPr txBox="1"/>
          <p:nvPr/>
        </p:nvSpPr>
        <p:spPr>
          <a:xfrm>
            <a:off x="5495502" y="1896850"/>
            <a:ext cx="1698489" cy="369332"/>
          </a:xfrm>
          <a:prstGeom prst="rect">
            <a:avLst/>
          </a:prstGeom>
          <a:noFill/>
        </p:spPr>
        <p:txBody>
          <a:bodyPr wrap="none" rtlCol="0">
            <a:spAutoFit/>
          </a:bodyPr>
          <a:lstStyle/>
          <a:p>
            <a:r>
              <a:rPr lang="en-US" dirty="0" smtClean="0">
                <a:solidFill>
                  <a:srgbClr val="FFFFFF"/>
                </a:solidFill>
              </a:rPr>
              <a:t>CD - Automate</a:t>
            </a:r>
            <a:endParaRPr lang="en-US" dirty="0">
              <a:solidFill>
                <a:srgbClr val="FFFFFF"/>
              </a:solidFill>
            </a:endParaRPr>
          </a:p>
        </p:txBody>
      </p:sp>
      <p:sp>
        <p:nvSpPr>
          <p:cNvPr id="42" name="TextBox 41"/>
          <p:cNvSpPr txBox="1"/>
          <p:nvPr/>
        </p:nvSpPr>
        <p:spPr>
          <a:xfrm>
            <a:off x="4558347"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5" name="TextBox 44"/>
          <p:cNvSpPr txBox="1"/>
          <p:nvPr/>
        </p:nvSpPr>
        <p:spPr>
          <a:xfrm>
            <a:off x="5638621"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6" name="TextBox 45"/>
          <p:cNvSpPr txBox="1"/>
          <p:nvPr/>
        </p:nvSpPr>
        <p:spPr>
          <a:xfrm>
            <a:off x="6805672"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7" name="TextBox 46"/>
          <p:cNvSpPr txBox="1"/>
          <p:nvPr/>
        </p:nvSpPr>
        <p:spPr>
          <a:xfrm>
            <a:off x="7937733"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33" name="TextBox 32"/>
          <p:cNvSpPr txBox="1"/>
          <p:nvPr/>
        </p:nvSpPr>
        <p:spPr>
          <a:xfrm>
            <a:off x="4926643" y="2910548"/>
            <a:ext cx="402674" cy="307777"/>
          </a:xfrm>
          <a:prstGeom prst="rect">
            <a:avLst/>
          </a:prstGeom>
          <a:noFill/>
        </p:spPr>
        <p:txBody>
          <a:bodyPr wrap="none" rtlCol="0">
            <a:spAutoFit/>
          </a:bodyPr>
          <a:lstStyle/>
          <a:p>
            <a:r>
              <a:rPr lang="en-US" sz="1400" b="1" dirty="0" smtClean="0">
                <a:solidFill>
                  <a:srgbClr val="FFFFFF"/>
                </a:solidFill>
              </a:rPr>
              <a:t>FT</a:t>
            </a:r>
            <a:endParaRPr lang="en-US" sz="1400" b="1" dirty="0">
              <a:solidFill>
                <a:srgbClr val="FFFFFF"/>
              </a:solidFill>
            </a:endParaRPr>
          </a:p>
        </p:txBody>
      </p:sp>
      <p:sp>
        <p:nvSpPr>
          <p:cNvPr id="34" name="TextBox 33"/>
          <p:cNvSpPr txBox="1"/>
          <p:nvPr/>
        </p:nvSpPr>
        <p:spPr>
          <a:xfrm>
            <a:off x="5935384" y="2912037"/>
            <a:ext cx="540320" cy="307777"/>
          </a:xfrm>
          <a:prstGeom prst="rect">
            <a:avLst/>
          </a:prstGeom>
          <a:noFill/>
        </p:spPr>
        <p:txBody>
          <a:bodyPr wrap="none" rtlCol="0">
            <a:spAutoFit/>
          </a:bodyPr>
          <a:lstStyle/>
          <a:p>
            <a:r>
              <a:rPr lang="en-US" sz="1400" b="1" dirty="0" smtClean="0">
                <a:solidFill>
                  <a:srgbClr val="FFFFFF"/>
                </a:solidFill>
              </a:rPr>
              <a:t>UAT</a:t>
            </a:r>
            <a:endParaRPr lang="en-US" sz="1400" b="1" dirty="0">
              <a:solidFill>
                <a:srgbClr val="FFFFFF"/>
              </a:solidFill>
            </a:endParaRPr>
          </a:p>
        </p:txBody>
      </p:sp>
      <p:sp>
        <p:nvSpPr>
          <p:cNvPr id="35" name="TextBox 34"/>
          <p:cNvSpPr txBox="1"/>
          <p:nvPr/>
        </p:nvSpPr>
        <p:spPr>
          <a:xfrm>
            <a:off x="7068621" y="2910548"/>
            <a:ext cx="543739" cy="307777"/>
          </a:xfrm>
          <a:prstGeom prst="rect">
            <a:avLst/>
          </a:prstGeom>
          <a:noFill/>
        </p:spPr>
        <p:txBody>
          <a:bodyPr wrap="none" rtlCol="0">
            <a:spAutoFit/>
          </a:bodyPr>
          <a:lstStyle/>
          <a:p>
            <a:r>
              <a:rPr lang="en-US" sz="1400" b="1" dirty="0" err="1" smtClean="0">
                <a:solidFill>
                  <a:srgbClr val="FFFFFF"/>
                </a:solidFill>
              </a:rPr>
              <a:t>Perf</a:t>
            </a:r>
            <a:endParaRPr lang="en-US" sz="1400" b="1" dirty="0">
              <a:solidFill>
                <a:srgbClr val="FFFFFF"/>
              </a:solidFill>
            </a:endParaRPr>
          </a:p>
        </p:txBody>
      </p:sp>
      <p:sp>
        <p:nvSpPr>
          <p:cNvPr id="36" name="TextBox 35"/>
          <p:cNvSpPr txBox="1"/>
          <p:nvPr/>
        </p:nvSpPr>
        <p:spPr>
          <a:xfrm>
            <a:off x="8192778" y="2910548"/>
            <a:ext cx="593620" cy="307777"/>
          </a:xfrm>
          <a:prstGeom prst="rect">
            <a:avLst/>
          </a:prstGeom>
          <a:noFill/>
        </p:spPr>
        <p:txBody>
          <a:bodyPr wrap="none" rtlCol="0">
            <a:spAutoFit/>
          </a:bodyPr>
          <a:lstStyle/>
          <a:p>
            <a:r>
              <a:rPr lang="en-US" sz="1400" b="1" dirty="0" smtClean="0">
                <a:solidFill>
                  <a:srgbClr val="FFFFFF"/>
                </a:solidFill>
              </a:rPr>
              <a:t>Prod</a:t>
            </a:r>
            <a:endParaRPr lang="en-US" sz="1400" b="1" dirty="0">
              <a:solidFill>
                <a:srgbClr val="FFFFFF"/>
              </a:solidFill>
            </a:endParaRPr>
          </a:p>
        </p:txBody>
      </p:sp>
      <p:sp>
        <p:nvSpPr>
          <p:cNvPr id="10" name="Rectangle 9"/>
          <p:cNvSpPr/>
          <p:nvPr/>
        </p:nvSpPr>
        <p:spPr>
          <a:xfrm>
            <a:off x="3544649" y="3218325"/>
            <a:ext cx="5555557" cy="1583978"/>
          </a:xfrm>
          <a:prstGeom prst="rect">
            <a:avLst/>
          </a:prstGeom>
          <a:solidFill>
            <a:srgbClr val="162128">
              <a:alpha val="89000"/>
            </a:srgbClr>
          </a:solid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544648" y="3774862"/>
            <a:ext cx="5599351" cy="369332"/>
          </a:xfrm>
          <a:prstGeom prst="rect">
            <a:avLst/>
          </a:prstGeom>
          <a:noFill/>
        </p:spPr>
        <p:txBody>
          <a:bodyPr wrap="square" rtlCol="0">
            <a:spAutoFit/>
          </a:bodyPr>
          <a:lstStyle/>
          <a:p>
            <a:pPr algn="ctr"/>
            <a:r>
              <a:rPr lang="en-US" dirty="0" smtClean="0">
                <a:solidFill>
                  <a:srgbClr val="FFFFFF"/>
                </a:solidFill>
              </a:rPr>
              <a:t>Automated Platform</a:t>
            </a:r>
          </a:p>
        </p:txBody>
      </p:sp>
      <p:cxnSp>
        <p:nvCxnSpPr>
          <p:cNvPr id="23" name="Straight Arrow Connector 22"/>
          <p:cNvCxnSpPr/>
          <p:nvPr/>
        </p:nvCxnSpPr>
        <p:spPr>
          <a:xfrm>
            <a:off x="999982" y="1370087"/>
            <a:ext cx="7192796" cy="51387"/>
          </a:xfrm>
          <a:prstGeom prst="straightConnector1">
            <a:avLst/>
          </a:prstGeom>
          <a:ln>
            <a:solidFill>
              <a:srgbClr val="FFFFFF"/>
            </a:solidFill>
            <a:headEnd type="oval"/>
            <a:tailEnd type="oval"/>
          </a:ln>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4118689" y="1204241"/>
            <a:ext cx="1018503" cy="369332"/>
          </a:xfrm>
          <a:prstGeom prst="rect">
            <a:avLst/>
          </a:prstGeom>
          <a:solidFill>
            <a:srgbClr val="162128"/>
          </a:solidFill>
        </p:spPr>
        <p:txBody>
          <a:bodyPr wrap="none" rtlCol="0">
            <a:spAutoFit/>
          </a:bodyPr>
          <a:lstStyle/>
          <a:p>
            <a:r>
              <a:rPr lang="en-US" dirty="0" smtClean="0">
                <a:solidFill>
                  <a:srgbClr val="FFFFFF"/>
                </a:solidFill>
              </a:rPr>
              <a:t>DevOps</a:t>
            </a:r>
            <a:endParaRPr lang="en-US" dirty="0">
              <a:solidFill>
                <a:srgbClr val="FFFFFF"/>
              </a:solidFill>
            </a:endParaRPr>
          </a:p>
        </p:txBody>
      </p:sp>
    </p:spTree>
    <p:extLst>
      <p:ext uri="{BB962C8B-B14F-4D97-AF65-F5344CB8AC3E}">
        <p14:creationId xmlns:p14="http://schemas.microsoft.com/office/powerpoint/2010/main" val="2991572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18</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smtClean="0">
                <a:solidFill>
                  <a:srgbClr val="7F7F7F"/>
                </a:solidFill>
              </a:rPr>
              <a:t>Twelve Factor Apps (http://12factor.net/)</a:t>
            </a:r>
          </a:p>
          <a:p>
            <a:pPr marL="654050" indent="-514350">
              <a:lnSpc>
                <a:spcPct val="115000"/>
              </a:lnSpc>
              <a:buSzPct val="77777"/>
              <a:buFont typeface="Arial"/>
              <a:buChar char="•"/>
            </a:pPr>
            <a:r>
              <a:rPr lang="en-US" sz="2800" dirty="0" smtClean="0">
                <a:solidFill>
                  <a:srgbClr val="7F7F7F"/>
                </a:solidFill>
              </a:rPr>
              <a:t>Continuously </a:t>
            </a:r>
            <a:r>
              <a:rPr lang="en-US" sz="2800" dirty="0">
                <a:solidFill>
                  <a:srgbClr val="7F7F7F"/>
                </a:solidFill>
              </a:rPr>
              <a:t>Delivered</a:t>
            </a:r>
          </a:p>
          <a:p>
            <a:pPr marL="654050" indent="-514350">
              <a:lnSpc>
                <a:spcPct val="115000"/>
              </a:lnSpc>
              <a:buSzPct val="77777"/>
              <a:buFont typeface="Arial"/>
              <a:buChar char="•"/>
            </a:pPr>
            <a:r>
              <a:rPr lang="en-US" sz="2800" b="1" dirty="0" smtClean="0">
                <a:solidFill>
                  <a:srgbClr val="FFFFFF"/>
                </a:solidFill>
              </a:rPr>
              <a:t>Microservices</a:t>
            </a:r>
          </a:p>
          <a:p>
            <a:pPr marL="654050" indent="-514350">
              <a:lnSpc>
                <a:spcPct val="115000"/>
              </a:lnSpc>
              <a:buSzPct val="77777"/>
              <a:buFont typeface="Arial"/>
              <a:buChar char="•"/>
            </a:pPr>
            <a:r>
              <a:rPr lang="en-US" sz="2800" dirty="0" smtClean="0">
                <a:solidFill>
                  <a:srgbClr val="7F7F7F"/>
                </a:solidFill>
              </a:rPr>
              <a:t>DevOps</a:t>
            </a:r>
            <a:endParaRPr lang="en-US" sz="2800" dirty="0">
              <a:solidFill>
                <a:srgbClr val="7F7F7F"/>
              </a:solidFill>
            </a:endParaRPr>
          </a:p>
          <a:p>
            <a:pPr marL="654050" indent="-514350">
              <a:lnSpc>
                <a:spcPct val="115000"/>
              </a:lnSpc>
              <a:buSzPct val="77777"/>
              <a:buFont typeface="Arial"/>
              <a:buChar char="•"/>
            </a:pPr>
            <a:r>
              <a:rPr lang="en-US" sz="2800" dirty="0" smtClean="0">
                <a:solidFill>
                  <a:srgbClr val="7F7F7F"/>
                </a:solidFill>
              </a:rPr>
              <a:t>Self</a:t>
            </a:r>
            <a:r>
              <a:rPr lang="en-US" sz="2800" dirty="0">
                <a:solidFill>
                  <a:srgbClr val="7F7F7F"/>
                </a:solidFill>
              </a:rPr>
              <a:t>-Service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36196256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57"/>
          <p:cNvSpPr/>
          <p:nvPr/>
        </p:nvSpPr>
        <p:spPr>
          <a:xfrm>
            <a:off x="2969341" y="1556659"/>
            <a:ext cx="3072097" cy="1973285"/>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sp>
        <p:nvSpPr>
          <p:cNvPr id="21" name="Shape 257"/>
          <p:cNvSpPr/>
          <p:nvPr/>
        </p:nvSpPr>
        <p:spPr>
          <a:xfrm>
            <a:off x="2859856" y="1469083"/>
            <a:ext cx="3072097" cy="1973285"/>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4" name="Group 3"/>
          <p:cNvGrpSpPr/>
          <p:nvPr/>
        </p:nvGrpSpPr>
        <p:grpSpPr>
          <a:xfrm>
            <a:off x="2765848" y="1375067"/>
            <a:ext cx="3072097" cy="3077694"/>
            <a:chOff x="2902088" y="1659503"/>
            <a:chExt cx="2788138" cy="2054001"/>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4293705" y="2976440"/>
              <a:ext cx="0" cy="288165"/>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3">
              <a:duotone>
                <a:schemeClr val="bg2">
                  <a:shade val="45000"/>
                  <a:satMod val="135000"/>
                </a:schemeClr>
                <a:prstClr val="white"/>
              </a:duotone>
            </a:blip>
            <a:stretch>
              <a:fillRect/>
            </a:stretch>
          </p:blipFill>
          <p:spPr>
            <a:xfrm>
              <a:off x="4070637" y="3264606"/>
              <a:ext cx="474025" cy="448898"/>
            </a:xfrm>
            <a:prstGeom prst="rect">
              <a:avLst/>
            </a:prstGeom>
          </p:spPr>
        </p:pic>
      </p:grpSp>
      <p:sp>
        <p:nvSpPr>
          <p:cNvPr id="18" name="Shape 182"/>
          <p:cNvSpPr txBox="1"/>
          <p:nvPr/>
        </p:nvSpPr>
        <p:spPr>
          <a:xfrm>
            <a:off x="244737" y="191289"/>
            <a:ext cx="8410574" cy="460374"/>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1" dirty="0" smtClean="0">
                <a:solidFill>
                  <a:srgbClr val="F79646"/>
                </a:solidFill>
                <a:latin typeface="Arial"/>
                <a:ea typeface="Arial"/>
                <a:cs typeface="Arial"/>
                <a:sym typeface="Arial"/>
              </a:rPr>
              <a:t>The Monolithic Application </a:t>
            </a:r>
            <a:endParaRPr lang="en-US" sz="3200" b="1" dirty="0">
              <a:solidFill>
                <a:srgbClr val="F79646"/>
              </a:solidFill>
              <a:latin typeface="Arial"/>
              <a:ea typeface="Arial"/>
              <a:cs typeface="Arial"/>
              <a:sym typeface="Arial"/>
            </a:endParaRPr>
          </a:p>
        </p:txBody>
      </p:sp>
      <p:sp>
        <p:nvSpPr>
          <p:cNvPr id="19" name="Rounded Rectangle 18"/>
          <p:cNvSpPr/>
          <p:nvPr/>
        </p:nvSpPr>
        <p:spPr>
          <a:xfrm>
            <a:off x="3138631" y="2130712"/>
            <a:ext cx="1065675" cy="452497"/>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839334" y="1821270"/>
            <a:ext cx="557459" cy="1015663"/>
          </a:xfrm>
          <a:prstGeom prst="rect">
            <a:avLst/>
          </a:prstGeom>
          <a:noFill/>
        </p:spPr>
        <p:txBody>
          <a:bodyPr wrap="square" rtlCol="0">
            <a:spAutoFit/>
          </a:bodyPr>
          <a:lstStyle/>
          <a:p>
            <a:r>
              <a:rPr lang="en-US" sz="6000" dirty="0" smtClean="0">
                <a:solidFill>
                  <a:srgbClr val="FF0000"/>
                </a:solidFill>
              </a:rPr>
              <a:t>X</a:t>
            </a:r>
            <a:endParaRPr lang="en-US" sz="6000" dirty="0">
              <a:solidFill>
                <a:srgbClr val="FF0000"/>
              </a:solidFill>
            </a:endParaRPr>
          </a:p>
        </p:txBody>
      </p:sp>
      <p:cxnSp>
        <p:nvCxnSpPr>
          <p:cNvPr id="24" name="Straight Connector 23"/>
          <p:cNvCxnSpPr/>
          <p:nvPr/>
        </p:nvCxnSpPr>
        <p:spPr>
          <a:xfrm>
            <a:off x="2946674" y="2999615"/>
            <a:ext cx="53283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5" name="Picture 24" descr="noun_14872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7739" r="16414" b="13429"/>
          <a:stretch/>
        </p:blipFill>
        <p:spPr>
          <a:xfrm>
            <a:off x="1197059" y="787975"/>
            <a:ext cx="1045886" cy="1375067"/>
          </a:xfrm>
          <a:prstGeom prst="rect">
            <a:avLst/>
          </a:prstGeom>
        </p:spPr>
      </p:pic>
      <p:pic>
        <p:nvPicPr>
          <p:cNvPr id="26" name="Picture 25" descr="noun_32920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19442" t="15320" r="19821" b="43526"/>
          <a:stretch/>
        </p:blipFill>
        <p:spPr>
          <a:xfrm>
            <a:off x="496342" y="3442368"/>
            <a:ext cx="1815820" cy="1230351"/>
          </a:xfrm>
          <a:prstGeom prst="rect">
            <a:avLst/>
          </a:prstGeom>
        </p:spPr>
      </p:pic>
      <p:pic>
        <p:nvPicPr>
          <p:cNvPr id="27" name="Picture 26" descr="noun_53606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15898" r="15574" b="13429"/>
          <a:stretch/>
        </p:blipFill>
        <p:spPr>
          <a:xfrm>
            <a:off x="6802799" y="1375066"/>
            <a:ext cx="1705762" cy="2154877"/>
          </a:xfrm>
          <a:prstGeom prst="rect">
            <a:avLst/>
          </a:prstGeom>
        </p:spPr>
      </p:pic>
      <p:pic>
        <p:nvPicPr>
          <p:cNvPr id="28" name="Picture 27" descr="noun_345898_cc.png"/>
          <p:cNvPicPr>
            <a:picLocks noChangeAspect="1"/>
          </p:cNvPicPr>
          <p:nvPr/>
        </p:nvPicPr>
        <p:blipFill rotWithShape="1">
          <a:blip r:embed="rId7">
            <a:lum bright="70000" contrast="-70000"/>
            <a:extLst>
              <a:ext uri="{28A0092B-C50C-407E-A947-70E740481C1C}">
                <a14:useLocalDpi xmlns:a14="http://schemas.microsoft.com/office/drawing/2010/main" val="0"/>
              </a:ext>
            </a:extLst>
          </a:blip>
          <a:srcRect l="12561" r="12355" b="13429"/>
          <a:stretch/>
        </p:blipFill>
        <p:spPr>
          <a:xfrm>
            <a:off x="3602384" y="1469083"/>
            <a:ext cx="1531865" cy="1766197"/>
          </a:xfrm>
          <a:prstGeom prst="rect">
            <a:avLst/>
          </a:prstGeom>
        </p:spPr>
      </p:pic>
      <p:pic>
        <p:nvPicPr>
          <p:cNvPr id="29" name="Picture 28" descr="noun_100757_cc.png"/>
          <p:cNvPicPr>
            <a:picLocks noChangeAspect="1"/>
          </p:cNvPicPr>
          <p:nvPr/>
        </p:nvPicPr>
        <p:blipFill rotWithShape="1">
          <a:blip r:embed="rId8">
            <a:lum bright="70000" contrast="-70000"/>
            <a:extLst>
              <a:ext uri="{28A0092B-C50C-407E-A947-70E740481C1C}">
                <a14:useLocalDpi xmlns:a14="http://schemas.microsoft.com/office/drawing/2010/main" val="0"/>
              </a:ext>
            </a:extLst>
          </a:blip>
          <a:srcRect l="15028" t="11351" r="9500" b="28769"/>
          <a:stretch/>
        </p:blipFill>
        <p:spPr>
          <a:xfrm>
            <a:off x="3479511" y="3348352"/>
            <a:ext cx="1766579" cy="1401616"/>
          </a:xfrm>
          <a:prstGeom prst="rect">
            <a:avLst/>
          </a:prstGeom>
        </p:spPr>
      </p:pic>
      <p:sp>
        <p:nvSpPr>
          <p:cNvPr id="30" name="Rounded Rectangle 29"/>
          <p:cNvSpPr/>
          <p:nvPr/>
        </p:nvSpPr>
        <p:spPr>
          <a:xfrm>
            <a:off x="2765848" y="1375067"/>
            <a:ext cx="3072097" cy="1973285"/>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descr="noun_442791_cc.png"/>
          <p:cNvPicPr>
            <a:picLocks noChangeAspect="1"/>
          </p:cNvPicPr>
          <p:nvPr/>
        </p:nvPicPr>
        <p:blipFill rotWithShape="1">
          <a:blip r:embed="rId9">
            <a:lum bright="70000" contrast="-70000"/>
            <a:extLst>
              <a:ext uri="{28A0092B-C50C-407E-A947-70E740481C1C}">
                <a14:useLocalDpi xmlns:a14="http://schemas.microsoft.com/office/drawing/2010/main" val="0"/>
              </a:ext>
            </a:extLst>
          </a:blip>
          <a:srcRect l="5582" t="1561" r="5440" b="15815"/>
          <a:stretch/>
        </p:blipFill>
        <p:spPr>
          <a:xfrm>
            <a:off x="496342" y="2174325"/>
            <a:ext cx="629340" cy="584397"/>
          </a:xfrm>
          <a:prstGeom prst="rect">
            <a:avLst/>
          </a:prstGeom>
        </p:spPr>
      </p:pic>
      <p:sp>
        <p:nvSpPr>
          <p:cNvPr id="32" name="TextBox 31"/>
          <p:cNvSpPr txBox="1"/>
          <p:nvPr/>
        </p:nvSpPr>
        <p:spPr>
          <a:xfrm>
            <a:off x="1125682" y="2274783"/>
            <a:ext cx="1268947" cy="369332"/>
          </a:xfrm>
          <a:prstGeom prst="rect">
            <a:avLst/>
          </a:prstGeom>
          <a:noFill/>
        </p:spPr>
        <p:txBody>
          <a:bodyPr wrap="none" rtlCol="0">
            <a:spAutoFit/>
          </a:bodyPr>
          <a:lstStyle/>
          <a:p>
            <a:r>
              <a:rPr lang="en-US" dirty="0" smtClean="0">
                <a:solidFill>
                  <a:srgbClr val="FFFFFF"/>
                </a:solidFill>
              </a:rPr>
              <a:t>6+ Months</a:t>
            </a:r>
            <a:endParaRPr lang="en-US" dirty="0">
              <a:solidFill>
                <a:srgbClr val="FFFFFF"/>
              </a:solidFill>
            </a:endParaRPr>
          </a:p>
        </p:txBody>
      </p:sp>
    </p:spTree>
    <p:extLst>
      <p:ext uri="{BB962C8B-B14F-4D97-AF65-F5344CB8AC3E}">
        <p14:creationId xmlns:p14="http://schemas.microsoft.com/office/powerpoint/2010/main" val="1467618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dissolve">
                                      <p:cBhvr>
                                        <p:cTn id="35" dur="500"/>
                                        <p:tgtEl>
                                          <p:spTgt spid="3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dissolv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dissolv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dissolv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dissolv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dissolve">
                                      <p:cBhvr>
                                        <p:cTn id="6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19" grpId="0" animBg="1"/>
      <p:bldP spid="20" grpId="1"/>
      <p:bldP spid="30" grpId="0" animBg="1"/>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chemeClr val="accent1"/>
              </a:buClr>
              <a:buSzPct val="25000"/>
              <a:buFont typeface="Arial"/>
              <a:buNone/>
            </a:pPr>
            <a:r>
              <a:rPr lang="en-US" sz="3200" b="0" i="0" u="none" strike="noStrike" cap="none">
                <a:solidFill>
                  <a:schemeClr val="accent1"/>
                </a:solidFill>
                <a:latin typeface="Arial"/>
                <a:ea typeface="Arial"/>
                <a:cs typeface="Arial"/>
                <a:sym typeface="Arial"/>
              </a:rPr>
              <a:t>Agenda</a:t>
            </a:r>
          </a:p>
        </p:txBody>
      </p:sp>
      <p:sp>
        <p:nvSpPr>
          <p:cNvPr id="124" name="Shape 124"/>
          <p:cNvSpPr txBox="1">
            <a:spLocks noGrp="1"/>
          </p:cNvSpPr>
          <p:nvPr>
            <p:ph type="body" idx="1"/>
          </p:nvPr>
        </p:nvSpPr>
        <p:spPr>
          <a:xfrm>
            <a:off x="431800" y="624362"/>
            <a:ext cx="8551408" cy="3848609"/>
          </a:xfrm>
          <a:prstGeom prst="rect">
            <a:avLst/>
          </a:prstGeom>
          <a:noFill/>
          <a:ln>
            <a:noFill/>
          </a:ln>
        </p:spPr>
        <p:txBody>
          <a:bodyPr lIns="91425" tIns="45700" rIns="91425" bIns="45700" anchor="t" anchorCtr="0">
            <a:noAutofit/>
          </a:bodyPr>
          <a:lstStyle/>
          <a:p>
            <a:pPr marL="514350" marR="0" lvl="0" indent="-514350" algn="l" rtl="0">
              <a:spcBef>
                <a:spcPts val="0"/>
              </a:spcBef>
              <a:spcAft>
                <a:spcPts val="0"/>
              </a:spcAft>
              <a:buClr>
                <a:srgbClr val="008774"/>
              </a:buClr>
              <a:buSzPct val="100000"/>
              <a:buFont typeface="Calibri"/>
              <a:buNone/>
            </a:pPr>
            <a:endParaRPr sz="2800" b="0" i="0" u="none" strike="noStrike" cap="none">
              <a:solidFill>
                <a:schemeClr val="accent6"/>
              </a:solidFill>
              <a:latin typeface="Arial"/>
              <a:ea typeface="Arial"/>
              <a:cs typeface="Arial"/>
              <a:sym typeface="Arial"/>
            </a:endParaRPr>
          </a:p>
          <a:p>
            <a:pPr marL="514350" marR="0" lvl="0" indent="-514350" algn="l" rtl="0">
              <a:spcBef>
                <a:spcPts val="560"/>
              </a:spcBef>
              <a:spcAft>
                <a:spcPts val="0"/>
              </a:spcAft>
              <a:buClr>
                <a:srgbClr val="008774"/>
              </a:buClr>
              <a:buSzPct val="100000"/>
              <a:buFont typeface="Calibri"/>
              <a:buAutoNum type="arabicPeriod"/>
            </a:pPr>
            <a:r>
              <a:rPr lang="en-US" sz="2800" b="0" i="0" u="none" strike="noStrike" cap="none">
                <a:solidFill>
                  <a:schemeClr val="accent6"/>
                </a:solidFill>
                <a:latin typeface="Arial"/>
                <a:ea typeface="Arial"/>
                <a:cs typeface="Arial"/>
                <a:sym typeface="Arial"/>
              </a:rPr>
              <a:t>Why?</a:t>
            </a:r>
          </a:p>
          <a:p>
            <a:pPr marL="514350" marR="0" lvl="0" indent="-514350" algn="l" rtl="0">
              <a:spcBef>
                <a:spcPts val="560"/>
              </a:spcBef>
              <a:spcAft>
                <a:spcPts val="0"/>
              </a:spcAft>
              <a:buClr>
                <a:srgbClr val="008774"/>
              </a:buClr>
              <a:buSzPct val="100000"/>
              <a:buFont typeface="Calibri"/>
              <a:buAutoNum type="arabicPeriod"/>
            </a:pPr>
            <a:r>
              <a:rPr lang="en-US" sz="2800" b="0" i="0" u="none" strike="noStrike" cap="none">
                <a:solidFill>
                  <a:schemeClr val="accent6"/>
                </a:solidFill>
                <a:latin typeface="Arial"/>
                <a:ea typeface="Arial"/>
                <a:cs typeface="Arial"/>
                <a:sym typeface="Arial"/>
              </a:rPr>
              <a:t>What?</a:t>
            </a:r>
          </a:p>
          <a:p>
            <a:pPr marL="514350" marR="0" lvl="0" indent="-514350" algn="l" rtl="0">
              <a:spcBef>
                <a:spcPts val="560"/>
              </a:spcBef>
              <a:buClr>
                <a:srgbClr val="008774"/>
              </a:buClr>
              <a:buSzPct val="100000"/>
              <a:buFont typeface="Calibri"/>
              <a:buAutoNum type="arabicPeriod"/>
            </a:pPr>
            <a:r>
              <a:rPr lang="en-US" sz="2800" b="0" i="0" u="none" strike="noStrike" cap="none">
                <a:solidFill>
                  <a:schemeClr val="accent6"/>
                </a:solidFill>
                <a:latin typeface="Arial"/>
                <a:ea typeface="Arial"/>
                <a:cs typeface="Arial"/>
                <a:sym typeface="Arial"/>
              </a:rPr>
              <a:t>How?</a:t>
            </a:r>
          </a:p>
        </p:txBody>
      </p:sp>
    </p:spTree>
    <p:extLst>
      <p:ext uri="{BB962C8B-B14F-4D97-AF65-F5344CB8AC3E}">
        <p14:creationId xmlns:p14="http://schemas.microsoft.com/office/powerpoint/2010/main" val="169445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p:nvPr/>
        </p:nvSpPr>
        <p:spPr>
          <a:xfrm>
            <a:off x="244737" y="191289"/>
            <a:ext cx="8410574" cy="460374"/>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1" dirty="0">
                <a:solidFill>
                  <a:srgbClr val="F79646"/>
                </a:solidFill>
                <a:latin typeface="Arial"/>
                <a:ea typeface="Arial"/>
                <a:cs typeface="Arial"/>
                <a:sym typeface="Arial"/>
              </a:rPr>
              <a:t>What are Microservices?</a:t>
            </a:r>
          </a:p>
        </p:txBody>
      </p:sp>
      <p:sp>
        <p:nvSpPr>
          <p:cNvPr id="183" name="Shape 183"/>
          <p:cNvSpPr/>
          <p:nvPr/>
        </p:nvSpPr>
        <p:spPr>
          <a:xfrm>
            <a:off x="987233" y="2000108"/>
            <a:ext cx="7539585" cy="133604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3600" b="1" i="0">
                <a:solidFill>
                  <a:srgbClr val="FFFFFF"/>
                </a:solidFill>
                <a:latin typeface="Arial"/>
                <a:ea typeface="Arial"/>
                <a:cs typeface="Arial"/>
                <a:sym typeface="Arial"/>
              </a:rPr>
              <a:t>Loosely coupled service oriented architecture with bounded contexts</a:t>
            </a:r>
          </a:p>
        </p:txBody>
      </p:sp>
      <p:sp>
        <p:nvSpPr>
          <p:cNvPr id="184" name="Shape 184"/>
          <p:cNvSpPr/>
          <p:nvPr/>
        </p:nvSpPr>
        <p:spPr>
          <a:xfrm rot="10800000" flipH="1">
            <a:off x="874688" y="1743937"/>
            <a:ext cx="3651648" cy="884977"/>
          </a:xfrm>
          <a:custGeom>
            <a:avLst/>
            <a:gdLst/>
            <a:ahLst/>
            <a:cxnLst/>
            <a:rect l="0" t="0" r="0" b="0"/>
            <a:pathLst>
              <a:path w="120000" h="120000" extrusionOk="0">
                <a:moveTo>
                  <a:pt x="10222" y="0"/>
                </a:moveTo>
                <a:cubicBezTo>
                  <a:pt x="4577" y="0"/>
                  <a:pt x="0" y="15677"/>
                  <a:pt x="0" y="35000"/>
                </a:cubicBezTo>
                <a:lnTo>
                  <a:pt x="0" y="49911"/>
                </a:lnTo>
                <a:cubicBezTo>
                  <a:pt x="0" y="69233"/>
                  <a:pt x="4577" y="84866"/>
                  <a:pt x="10222" y="84866"/>
                </a:cubicBezTo>
                <a:lnTo>
                  <a:pt x="25261" y="84866"/>
                </a:lnTo>
                <a:lnTo>
                  <a:pt x="7955" y="120000"/>
                </a:lnTo>
                <a:lnTo>
                  <a:pt x="42827" y="84866"/>
                </a:lnTo>
                <a:lnTo>
                  <a:pt x="109777" y="84866"/>
                </a:lnTo>
                <a:cubicBezTo>
                  <a:pt x="115422" y="84866"/>
                  <a:pt x="120000" y="69233"/>
                  <a:pt x="120000" y="49911"/>
                </a:cubicBezTo>
                <a:lnTo>
                  <a:pt x="120000" y="35000"/>
                </a:lnTo>
                <a:cubicBezTo>
                  <a:pt x="120000" y="15677"/>
                  <a:pt x="115422" y="0"/>
                  <a:pt x="109777" y="0"/>
                </a:cubicBezTo>
                <a:lnTo>
                  <a:pt x="10222" y="0"/>
                </a:lnTo>
                <a:close/>
              </a:path>
            </a:pathLst>
          </a:custGeom>
          <a:noFill/>
          <a:ln w="25400" cap="flat" cmpd="sng">
            <a:solidFill>
              <a:srgbClr val="F9A737"/>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a:solidFill>
                <a:srgbClr val="FFFFFF"/>
              </a:solidFill>
              <a:latin typeface="Calibri"/>
              <a:ea typeface="Calibri"/>
              <a:cs typeface="Calibri"/>
              <a:sym typeface="Calibri"/>
            </a:endParaRPr>
          </a:p>
        </p:txBody>
      </p:sp>
      <p:sp>
        <p:nvSpPr>
          <p:cNvPr id="185" name="Shape 185"/>
          <p:cNvSpPr/>
          <p:nvPr/>
        </p:nvSpPr>
        <p:spPr>
          <a:xfrm flipH="1">
            <a:off x="4555379" y="2529363"/>
            <a:ext cx="3998070" cy="895911"/>
          </a:xfrm>
          <a:custGeom>
            <a:avLst/>
            <a:gdLst/>
            <a:ahLst/>
            <a:cxnLst/>
            <a:rect l="0" t="0" r="0" b="0"/>
            <a:pathLst>
              <a:path w="120000" h="120000" extrusionOk="0">
                <a:moveTo>
                  <a:pt x="9922" y="0"/>
                </a:moveTo>
                <a:cubicBezTo>
                  <a:pt x="4438" y="0"/>
                  <a:pt x="0" y="17255"/>
                  <a:pt x="0" y="38561"/>
                </a:cubicBezTo>
                <a:lnTo>
                  <a:pt x="0" y="57088"/>
                </a:lnTo>
                <a:cubicBezTo>
                  <a:pt x="0" y="78400"/>
                  <a:pt x="4438" y="95700"/>
                  <a:pt x="9922" y="95700"/>
                </a:cubicBezTo>
                <a:lnTo>
                  <a:pt x="28405" y="95700"/>
                </a:lnTo>
                <a:lnTo>
                  <a:pt x="20016" y="120000"/>
                </a:lnTo>
                <a:lnTo>
                  <a:pt x="46744" y="95700"/>
                </a:lnTo>
                <a:lnTo>
                  <a:pt x="110066" y="95700"/>
                </a:lnTo>
                <a:cubicBezTo>
                  <a:pt x="115550" y="95700"/>
                  <a:pt x="120000" y="78400"/>
                  <a:pt x="120000" y="57088"/>
                </a:cubicBezTo>
                <a:lnTo>
                  <a:pt x="120000" y="38561"/>
                </a:lnTo>
                <a:cubicBezTo>
                  <a:pt x="120000" y="17255"/>
                  <a:pt x="115550" y="0"/>
                  <a:pt x="110066" y="0"/>
                </a:cubicBezTo>
                <a:lnTo>
                  <a:pt x="9922" y="0"/>
                </a:lnTo>
                <a:close/>
              </a:path>
            </a:pathLst>
          </a:custGeom>
          <a:noFill/>
          <a:ln w="25400" cap="flat" cmpd="sng">
            <a:solidFill>
              <a:srgbClr val="33928A"/>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a:solidFill>
                <a:srgbClr val="FFFFFF"/>
              </a:solidFill>
              <a:latin typeface="Calibri"/>
              <a:ea typeface="Calibri"/>
              <a:cs typeface="Calibri"/>
              <a:sym typeface="Calibri"/>
            </a:endParaRPr>
          </a:p>
        </p:txBody>
      </p:sp>
      <p:sp>
        <p:nvSpPr>
          <p:cNvPr id="186" name="Shape 186"/>
          <p:cNvSpPr/>
          <p:nvPr/>
        </p:nvSpPr>
        <p:spPr>
          <a:xfrm>
            <a:off x="337925" y="1102615"/>
            <a:ext cx="4674676" cy="55399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800">
                <a:solidFill>
                  <a:srgbClr val="FFFFFF"/>
                </a:solidFill>
                <a:latin typeface="Arial"/>
                <a:ea typeface="Arial"/>
                <a:cs typeface="Arial"/>
                <a:sym typeface="Arial"/>
              </a:rPr>
              <a:t>If every service has to be updated in concert, it’s not loosely coupled!</a:t>
            </a:r>
          </a:p>
        </p:txBody>
      </p:sp>
      <p:sp>
        <p:nvSpPr>
          <p:cNvPr id="187" name="Shape 187"/>
          <p:cNvSpPr/>
          <p:nvPr/>
        </p:nvSpPr>
        <p:spPr>
          <a:xfrm>
            <a:off x="4450026" y="3469307"/>
            <a:ext cx="4636824" cy="553997"/>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800">
                <a:solidFill>
                  <a:srgbClr val="FFFFFF"/>
                </a:solidFill>
                <a:latin typeface="Arial"/>
                <a:ea typeface="Arial"/>
                <a:cs typeface="Arial"/>
                <a:sym typeface="Arial"/>
              </a:rPr>
              <a:t>If you have to know about surrounding services you don’t have a bounded context.</a:t>
            </a:r>
          </a:p>
        </p:txBody>
      </p:sp>
    </p:spTree>
    <p:extLst>
      <p:ext uri="{BB962C8B-B14F-4D97-AF65-F5344CB8AC3E}">
        <p14:creationId xmlns:p14="http://schemas.microsoft.com/office/powerpoint/2010/main" val="2695355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a:solidFill>
                  <a:srgbClr val="F79646"/>
                </a:solidFill>
                <a:latin typeface="Arial"/>
                <a:ea typeface="Arial"/>
                <a:cs typeface="Arial"/>
                <a:sym typeface="Arial"/>
              </a:rPr>
              <a:t>Trend towards new lightweight architectures</a:t>
            </a:r>
            <a:br>
              <a:rPr lang="en-US" sz="3200" b="0" i="0" u="none" strike="noStrike" cap="none">
                <a:solidFill>
                  <a:srgbClr val="F79646"/>
                </a:solidFill>
                <a:latin typeface="Arial"/>
                <a:ea typeface="Arial"/>
                <a:cs typeface="Arial"/>
                <a:sym typeface="Arial"/>
              </a:rPr>
            </a:br>
            <a:endParaRPr lang="en-US" sz="3200" b="0" i="0" u="none" strike="noStrike" cap="none">
              <a:solidFill>
                <a:srgbClr val="F79646"/>
              </a:solidFill>
              <a:latin typeface="Arial"/>
              <a:ea typeface="Arial"/>
              <a:cs typeface="Arial"/>
              <a:sym typeface="Arial"/>
            </a:endParaRPr>
          </a:p>
        </p:txBody>
      </p:sp>
      <p:sp>
        <p:nvSpPr>
          <p:cNvPr id="193" name="Shape 193"/>
          <p:cNvSpPr txBox="1">
            <a:spLocks noGrp="1"/>
          </p:cNvSpPr>
          <p:nvPr>
            <p:ph type="body" idx="1"/>
          </p:nvPr>
        </p:nvSpPr>
        <p:spPr>
          <a:xfrm>
            <a:off x="132706" y="624362"/>
            <a:ext cx="8796338" cy="28856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BFBFBF"/>
              </a:buClr>
              <a:buSzPct val="25000"/>
              <a:buFont typeface="Arial"/>
              <a:buNone/>
            </a:pPr>
            <a:r>
              <a:rPr lang="en-US" sz="1800" b="0" i="0" u="none" strike="noStrike" cap="none">
                <a:solidFill>
                  <a:srgbClr val="BFBFBF"/>
                </a:solidFill>
                <a:latin typeface="Arial"/>
                <a:ea typeface="Arial"/>
                <a:cs typeface="Arial"/>
                <a:sym typeface="Arial"/>
              </a:rPr>
              <a:t>Microservices addressing speed to market and cloud scale</a:t>
            </a:r>
          </a:p>
          <a:p>
            <a:pPr marL="0" marR="0" lvl="0" indent="0" algn="l" rtl="0">
              <a:spcBef>
                <a:spcPts val="360"/>
              </a:spcBef>
              <a:buClr>
                <a:srgbClr val="7F7F7F"/>
              </a:buClr>
              <a:buSzPct val="25000"/>
              <a:buFont typeface="Arial"/>
              <a:buNone/>
            </a:pPr>
            <a:endParaRPr sz="1800" b="0" i="0" u="none" strike="noStrike" cap="none">
              <a:solidFill>
                <a:srgbClr val="7F7F7F"/>
              </a:solidFill>
              <a:latin typeface="Arial"/>
              <a:ea typeface="Arial"/>
              <a:cs typeface="Arial"/>
              <a:sym typeface="Arial"/>
            </a:endParaRPr>
          </a:p>
        </p:txBody>
      </p:sp>
      <p:grpSp>
        <p:nvGrpSpPr>
          <p:cNvPr id="194" name="Shape 194"/>
          <p:cNvGrpSpPr/>
          <p:nvPr/>
        </p:nvGrpSpPr>
        <p:grpSpPr>
          <a:xfrm>
            <a:off x="1006834" y="1376389"/>
            <a:ext cx="7130331" cy="3017195"/>
            <a:chOff x="840154" y="1376389"/>
            <a:chExt cx="7130331" cy="3017195"/>
          </a:xfrm>
        </p:grpSpPr>
        <p:grpSp>
          <p:nvGrpSpPr>
            <p:cNvPr id="195" name="Shape 195"/>
            <p:cNvGrpSpPr/>
            <p:nvPr/>
          </p:nvGrpSpPr>
          <p:grpSpPr>
            <a:xfrm>
              <a:off x="840154" y="1376389"/>
              <a:ext cx="2886938" cy="2161562"/>
              <a:chOff x="703385" y="1465386"/>
              <a:chExt cx="2886938" cy="1829750"/>
            </a:xfrm>
          </p:grpSpPr>
          <p:sp>
            <p:nvSpPr>
              <p:cNvPr id="196" name="Shape 196"/>
              <p:cNvSpPr/>
              <p:nvPr/>
            </p:nvSpPr>
            <p:spPr>
              <a:xfrm>
                <a:off x="703385" y="1465386"/>
                <a:ext cx="2886938" cy="1829750"/>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97" name="Shape 197"/>
              <p:cNvSpPr/>
              <p:nvPr/>
            </p:nvSpPr>
            <p:spPr>
              <a:xfrm>
                <a:off x="840154" y="1602154"/>
                <a:ext cx="2129692"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98" name="Shape 198"/>
              <p:cNvSpPr/>
              <p:nvPr/>
            </p:nvSpPr>
            <p:spPr>
              <a:xfrm rot="5400000">
                <a:off x="2492316" y="2180016"/>
                <a:ext cx="1585571"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199" name="Shape 199"/>
              <p:cNvSpPr/>
              <p:nvPr/>
            </p:nvSpPr>
            <p:spPr>
              <a:xfrm>
                <a:off x="840154" y="2757880"/>
                <a:ext cx="2129692"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0" name="Shape 200"/>
              <p:cNvSpPr/>
              <p:nvPr/>
            </p:nvSpPr>
            <p:spPr>
              <a:xfrm>
                <a:off x="1983946" y="2189774"/>
                <a:ext cx="985900"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1" name="Shape 201"/>
              <p:cNvSpPr/>
              <p:nvPr/>
            </p:nvSpPr>
            <p:spPr>
              <a:xfrm>
                <a:off x="840154" y="2189774"/>
                <a:ext cx="985900" cy="429845"/>
              </a:xfrm>
              <a:prstGeom prst="rect">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grpSp>
          <p:nvGrpSpPr>
            <p:cNvPr id="202" name="Shape 202"/>
            <p:cNvGrpSpPr/>
            <p:nvPr/>
          </p:nvGrpSpPr>
          <p:grpSpPr>
            <a:xfrm>
              <a:off x="5064794" y="1381440"/>
              <a:ext cx="2905691" cy="2180712"/>
              <a:chOff x="5054600" y="1465386"/>
              <a:chExt cx="2905691" cy="2180712"/>
            </a:xfrm>
          </p:grpSpPr>
          <p:sp>
            <p:nvSpPr>
              <p:cNvPr id="203" name="Shape 203"/>
              <p:cNvSpPr/>
              <p:nvPr/>
            </p:nvSpPr>
            <p:spPr>
              <a:xfrm>
                <a:off x="6024880" y="1465386"/>
                <a:ext cx="558799" cy="56661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4" name="Shape 204"/>
              <p:cNvSpPr/>
              <p:nvPr/>
            </p:nvSpPr>
            <p:spPr>
              <a:xfrm>
                <a:off x="5481319" y="1818639"/>
                <a:ext cx="439717" cy="445867"/>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5" name="Shape 205"/>
              <p:cNvSpPr/>
              <p:nvPr/>
            </p:nvSpPr>
            <p:spPr>
              <a:xfrm>
                <a:off x="6593839" y="2032000"/>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6" name="Shape 206"/>
              <p:cNvSpPr/>
              <p:nvPr/>
            </p:nvSpPr>
            <p:spPr>
              <a:xfrm>
                <a:off x="7025078" y="1985667"/>
                <a:ext cx="478641" cy="48533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7" name="Shape 207"/>
              <p:cNvSpPr/>
              <p:nvPr/>
            </p:nvSpPr>
            <p:spPr>
              <a:xfrm>
                <a:off x="5745480" y="2356685"/>
                <a:ext cx="381000" cy="349959"/>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8" name="Shape 208"/>
              <p:cNvSpPr/>
              <p:nvPr/>
            </p:nvSpPr>
            <p:spPr>
              <a:xfrm>
                <a:off x="6309360" y="2407919"/>
                <a:ext cx="558799" cy="56661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09" name="Shape 209"/>
              <p:cNvSpPr/>
              <p:nvPr/>
            </p:nvSpPr>
            <p:spPr>
              <a:xfrm>
                <a:off x="7508239" y="2619619"/>
                <a:ext cx="452051" cy="4583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0" name="Shape 210"/>
              <p:cNvSpPr/>
              <p:nvPr/>
            </p:nvSpPr>
            <p:spPr>
              <a:xfrm>
                <a:off x="6101080" y="3062482"/>
                <a:ext cx="416559" cy="390716"/>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1" name="Shape 211"/>
              <p:cNvSpPr/>
              <p:nvPr/>
            </p:nvSpPr>
            <p:spPr>
              <a:xfrm>
                <a:off x="5054600" y="2691226"/>
                <a:ext cx="558799" cy="56661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2" name="Shape 212"/>
              <p:cNvSpPr/>
              <p:nvPr/>
            </p:nvSpPr>
            <p:spPr>
              <a:xfrm>
                <a:off x="5420360" y="3295135"/>
                <a:ext cx="386079" cy="350963"/>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3" name="Shape 213"/>
              <p:cNvSpPr/>
              <p:nvPr/>
            </p:nvSpPr>
            <p:spPr>
              <a:xfrm>
                <a:off x="7020560" y="2604992"/>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4" name="Shape 214"/>
              <p:cNvSpPr/>
              <p:nvPr/>
            </p:nvSpPr>
            <p:spPr>
              <a:xfrm>
                <a:off x="6593839" y="3284542"/>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5" name="Shape 215"/>
              <p:cNvSpPr/>
              <p:nvPr/>
            </p:nvSpPr>
            <p:spPr>
              <a:xfrm>
                <a:off x="5715000" y="2920861"/>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6" name="Shape 216"/>
              <p:cNvSpPr/>
              <p:nvPr/>
            </p:nvSpPr>
            <p:spPr>
              <a:xfrm>
                <a:off x="7025078" y="3060333"/>
                <a:ext cx="558799" cy="566614"/>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217" name="Shape 217"/>
              <p:cNvSpPr/>
              <p:nvPr/>
            </p:nvSpPr>
            <p:spPr>
              <a:xfrm>
                <a:off x="5283200" y="2304225"/>
                <a:ext cx="274319" cy="290172"/>
              </a:xfrm>
              <a:prstGeom prst="ellipse">
                <a:avLst/>
              </a:prstGeom>
              <a:solidFill>
                <a:srgbClr val="162128"/>
              </a:solidFill>
              <a:ln w="2857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grpSp>
        <p:sp>
          <p:nvSpPr>
            <p:cNvPr id="218" name="Shape 218"/>
            <p:cNvSpPr txBox="1"/>
            <p:nvPr/>
          </p:nvSpPr>
          <p:spPr>
            <a:xfrm>
              <a:off x="840154" y="3931919"/>
              <a:ext cx="3107964"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lt1"/>
                  </a:solidFill>
                  <a:latin typeface="Calibri"/>
                  <a:ea typeface="Calibri"/>
                  <a:cs typeface="Calibri"/>
                  <a:sym typeface="Calibri"/>
                </a:rPr>
                <a:t>MONOLITHIC/LAYERED</a:t>
              </a:r>
            </a:p>
          </p:txBody>
        </p:sp>
        <p:sp>
          <p:nvSpPr>
            <p:cNvPr id="219" name="Shape 219"/>
            <p:cNvSpPr txBox="1"/>
            <p:nvPr/>
          </p:nvSpPr>
          <p:spPr>
            <a:xfrm>
              <a:off x="5434707" y="3931919"/>
              <a:ext cx="2235199"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a:solidFill>
                    <a:schemeClr val="lt1"/>
                  </a:solidFill>
                  <a:latin typeface="Calibri"/>
                  <a:ea typeface="Calibri"/>
                  <a:cs typeface="Calibri"/>
                  <a:sym typeface="Calibri"/>
                </a:rPr>
                <a:t>MICROSERVICES</a:t>
              </a:r>
            </a:p>
          </p:txBody>
        </p:sp>
      </p:grpSp>
    </p:spTree>
    <p:extLst>
      <p:ext uri="{BB962C8B-B14F-4D97-AF65-F5344CB8AC3E}">
        <p14:creationId xmlns:p14="http://schemas.microsoft.com/office/powerpoint/2010/main" val="30026207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rgbClr val="1C7B70"/>
                </a:solidFill>
              </a:rPr>
              <a:t>One-Size-Fits-All Methodologies have become an Anti-pattern to the Business</a:t>
            </a:r>
            <a:endParaRPr lang="en-US" sz="3200" b="0" dirty="0">
              <a:solidFill>
                <a:srgbClr val="1C7B70"/>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941201" cy="400110"/>
          </a:xfrm>
          <a:prstGeom prst="rect">
            <a:avLst/>
          </a:prstGeom>
        </p:spPr>
        <p:txBody>
          <a:bodyPr wrap="none">
            <a:spAutoFit/>
          </a:bodyPr>
          <a:lstStyle/>
          <a:p>
            <a:r>
              <a:rPr lang="en-US" sz="2000" dirty="0" smtClean="0">
                <a:solidFill>
                  <a:srgbClr val="4D4D4D"/>
                </a:solidFill>
              </a:rPr>
              <a:t>&gt; 2 Pizzas Per Project = Too Many Pizzas</a:t>
            </a:r>
            <a:endParaRPr lang="en-US" sz="2000" dirty="0">
              <a:solidFill>
                <a:srgbClr val="4D4D4D"/>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chemeClr val="bg2"/>
                </a:solidFill>
              </a:rPr>
              <a:t>Monolithic Application</a:t>
            </a:r>
            <a:endParaRPr lang="en-US" sz="1400" dirty="0">
              <a:solidFill>
                <a:schemeClr val="bg2"/>
              </a:solidFill>
            </a:endParaRPr>
          </a:p>
        </p:txBody>
      </p:sp>
    </p:spTree>
    <p:extLst>
      <p:ext uri="{BB962C8B-B14F-4D97-AF65-F5344CB8AC3E}">
        <p14:creationId xmlns:p14="http://schemas.microsoft.com/office/powerpoint/2010/main" val="33265270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grpSp>
        <p:nvGrpSpPr>
          <p:cNvPr id="267" name="Shape 267"/>
          <p:cNvGrpSpPr/>
          <p:nvPr/>
        </p:nvGrpSpPr>
        <p:grpSpPr>
          <a:xfrm>
            <a:off x="5416200" y="1375880"/>
            <a:ext cx="1248114" cy="1761019"/>
            <a:chOff x="5812605" y="1032464"/>
            <a:chExt cx="1248114" cy="1761019"/>
          </a:xfrm>
        </p:grpSpPr>
        <p:grpSp>
          <p:nvGrpSpPr>
            <p:cNvPr id="268" name="Shape 268"/>
            <p:cNvGrpSpPr/>
            <p:nvPr/>
          </p:nvGrpSpPr>
          <p:grpSpPr>
            <a:xfrm>
              <a:off x="5812605" y="1032464"/>
              <a:ext cx="1248114" cy="630694"/>
              <a:chOff x="4982594" y="1750365"/>
              <a:chExt cx="1248114" cy="630694"/>
            </a:xfrm>
          </p:grpSpPr>
          <p:pic>
            <p:nvPicPr>
              <p:cNvPr id="269" name="Shape 269"/>
              <p:cNvPicPr preferRelativeResize="0"/>
              <p:nvPr/>
            </p:nvPicPr>
            <p:blipFill rotWithShape="1">
              <a:blip r:embed="rId3">
                <a:alphaModFix/>
              </a:blip>
              <a:srcRect/>
              <a:stretch/>
            </p:blipFill>
            <p:spPr>
              <a:xfrm rot="10800000" flipH="1">
                <a:off x="4982594" y="1968394"/>
                <a:ext cx="489084" cy="412665"/>
              </a:xfrm>
              <a:prstGeom prst="rect">
                <a:avLst/>
              </a:prstGeom>
              <a:noFill/>
              <a:ln>
                <a:noFill/>
              </a:ln>
            </p:spPr>
          </p:pic>
          <p:pic>
            <p:nvPicPr>
              <p:cNvPr id="270" name="Shape 270"/>
              <p:cNvPicPr preferRelativeResize="0"/>
              <p:nvPr/>
            </p:nvPicPr>
            <p:blipFill rotWithShape="1">
              <a:blip r:embed="rId3">
                <a:alphaModFix/>
              </a:blip>
              <a:srcRect/>
              <a:stretch/>
            </p:blipFill>
            <p:spPr>
              <a:xfrm rot="10800000" flipH="1">
                <a:off x="5367032" y="1750365"/>
                <a:ext cx="489084" cy="412665"/>
              </a:xfrm>
              <a:prstGeom prst="rect">
                <a:avLst/>
              </a:prstGeom>
              <a:noFill/>
              <a:ln>
                <a:noFill/>
              </a:ln>
            </p:spPr>
          </p:pic>
          <p:pic>
            <p:nvPicPr>
              <p:cNvPr id="271" name="Shape 271"/>
              <p:cNvPicPr preferRelativeResize="0"/>
              <p:nvPr/>
            </p:nvPicPr>
            <p:blipFill rotWithShape="1">
              <a:blip r:embed="rId3">
                <a:alphaModFix/>
              </a:blip>
              <a:srcRect/>
              <a:stretch/>
            </p:blipFill>
            <p:spPr>
              <a:xfrm rot="10800000" flipH="1">
                <a:off x="5741625" y="1967146"/>
                <a:ext cx="489084" cy="412665"/>
              </a:xfrm>
              <a:prstGeom prst="rect">
                <a:avLst/>
              </a:prstGeom>
              <a:noFill/>
              <a:ln>
                <a:noFill/>
              </a:ln>
            </p:spPr>
          </p:pic>
        </p:grpSp>
        <p:sp>
          <p:nvSpPr>
            <p:cNvPr id="272" name="Shape 272"/>
            <p:cNvSpPr/>
            <p:nvPr/>
          </p:nvSpPr>
          <p:spPr>
            <a:xfrm rot="5400000">
              <a:off x="5982876" y="2082864"/>
              <a:ext cx="1082686" cy="338554"/>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200">
                  <a:solidFill>
                    <a:srgbClr val="0A6258"/>
                  </a:solidFill>
                  <a:latin typeface="Arial"/>
                  <a:ea typeface="Arial"/>
                  <a:cs typeface="Arial"/>
                  <a:sym typeface="Arial"/>
                </a:rPr>
                <a:t>…..........</a:t>
              </a:r>
            </a:p>
          </p:txBody>
        </p:sp>
      </p:grpSp>
      <p:grpSp>
        <p:nvGrpSpPr>
          <p:cNvPr id="273" name="Shape 273"/>
          <p:cNvGrpSpPr/>
          <p:nvPr/>
        </p:nvGrpSpPr>
        <p:grpSpPr>
          <a:xfrm>
            <a:off x="5412761" y="2953980"/>
            <a:ext cx="1248114" cy="630695"/>
            <a:chOff x="4982594" y="3318098"/>
            <a:chExt cx="1248114" cy="630695"/>
          </a:xfrm>
        </p:grpSpPr>
        <p:pic>
          <p:nvPicPr>
            <p:cNvPr id="274" name="Shape 274"/>
            <p:cNvPicPr preferRelativeResize="0"/>
            <p:nvPr/>
          </p:nvPicPr>
          <p:blipFill rotWithShape="1">
            <a:blip r:embed="rId3">
              <a:alphaModFix/>
            </a:blip>
            <a:srcRect/>
            <a:stretch/>
          </p:blipFill>
          <p:spPr>
            <a:xfrm>
              <a:off x="4982594" y="3318098"/>
              <a:ext cx="489084" cy="412665"/>
            </a:xfrm>
            <a:prstGeom prst="rect">
              <a:avLst/>
            </a:prstGeom>
            <a:noFill/>
            <a:ln>
              <a:noFill/>
            </a:ln>
          </p:spPr>
        </p:pic>
        <p:pic>
          <p:nvPicPr>
            <p:cNvPr id="275" name="Shape 275"/>
            <p:cNvPicPr preferRelativeResize="0"/>
            <p:nvPr/>
          </p:nvPicPr>
          <p:blipFill rotWithShape="1">
            <a:blip r:embed="rId3">
              <a:alphaModFix/>
            </a:blip>
            <a:srcRect/>
            <a:stretch/>
          </p:blipFill>
          <p:spPr>
            <a:xfrm>
              <a:off x="5367033" y="3536128"/>
              <a:ext cx="489084" cy="412665"/>
            </a:xfrm>
            <a:prstGeom prst="rect">
              <a:avLst/>
            </a:prstGeom>
            <a:noFill/>
            <a:ln>
              <a:noFill/>
            </a:ln>
          </p:spPr>
        </p:pic>
        <p:pic>
          <p:nvPicPr>
            <p:cNvPr id="276" name="Shape 276"/>
            <p:cNvPicPr preferRelativeResize="0"/>
            <p:nvPr/>
          </p:nvPicPr>
          <p:blipFill rotWithShape="1">
            <a:blip r:embed="rId3">
              <a:alphaModFix/>
            </a:blip>
            <a:srcRect/>
            <a:stretch/>
          </p:blipFill>
          <p:spPr>
            <a:xfrm>
              <a:off x="5741625" y="3319346"/>
              <a:ext cx="489084" cy="412665"/>
            </a:xfrm>
            <a:prstGeom prst="rect">
              <a:avLst/>
            </a:prstGeom>
            <a:noFill/>
            <a:ln>
              <a:noFill/>
            </a:ln>
          </p:spPr>
        </p:pic>
      </p:grpSp>
      <p:grpSp>
        <p:nvGrpSpPr>
          <p:cNvPr id="277" name="Shape 277"/>
          <p:cNvGrpSpPr/>
          <p:nvPr/>
        </p:nvGrpSpPr>
        <p:grpSpPr>
          <a:xfrm>
            <a:off x="1420484" y="2887256"/>
            <a:ext cx="859528" cy="637175"/>
            <a:chOff x="915266" y="3264919"/>
            <a:chExt cx="859528" cy="637175"/>
          </a:xfrm>
        </p:grpSpPr>
        <p:pic>
          <p:nvPicPr>
            <p:cNvPr id="278" name="Shape 278"/>
            <p:cNvPicPr preferRelativeResize="0"/>
            <p:nvPr/>
          </p:nvPicPr>
          <p:blipFill rotWithShape="1">
            <a:blip r:embed="rId4">
              <a:alphaModFix/>
            </a:blip>
            <a:srcRect/>
            <a:stretch/>
          </p:blipFill>
          <p:spPr>
            <a:xfrm>
              <a:off x="915266" y="3264919"/>
              <a:ext cx="488751" cy="412384"/>
            </a:xfrm>
            <a:prstGeom prst="rect">
              <a:avLst/>
            </a:prstGeom>
            <a:noFill/>
            <a:ln>
              <a:noFill/>
            </a:ln>
          </p:spPr>
        </p:pic>
        <p:pic>
          <p:nvPicPr>
            <p:cNvPr id="279" name="Shape 279"/>
            <p:cNvPicPr preferRelativeResize="0"/>
            <p:nvPr/>
          </p:nvPicPr>
          <p:blipFill rotWithShape="1">
            <a:blip r:embed="rId4">
              <a:alphaModFix/>
            </a:blip>
            <a:srcRect/>
            <a:stretch/>
          </p:blipFill>
          <p:spPr>
            <a:xfrm>
              <a:off x="1286042" y="3489710"/>
              <a:ext cx="488751" cy="412384"/>
            </a:xfrm>
            <a:prstGeom prst="rect">
              <a:avLst/>
            </a:prstGeom>
            <a:noFill/>
            <a:ln>
              <a:noFill/>
            </a:ln>
          </p:spPr>
        </p:pic>
      </p:grpSp>
      <p:grpSp>
        <p:nvGrpSpPr>
          <p:cNvPr id="280" name="Shape 280"/>
          <p:cNvGrpSpPr/>
          <p:nvPr/>
        </p:nvGrpSpPr>
        <p:grpSpPr>
          <a:xfrm>
            <a:off x="1653805" y="1944597"/>
            <a:ext cx="1476079" cy="942659"/>
            <a:chOff x="1598653" y="1691897"/>
            <a:chExt cx="1476079" cy="942659"/>
          </a:xfrm>
        </p:grpSpPr>
        <p:grpSp>
          <p:nvGrpSpPr>
            <p:cNvPr id="281" name="Shape 281"/>
            <p:cNvGrpSpPr/>
            <p:nvPr/>
          </p:nvGrpSpPr>
          <p:grpSpPr>
            <a:xfrm>
              <a:off x="1598653" y="1691897"/>
              <a:ext cx="1476079" cy="519558"/>
              <a:chOff x="870396" y="2333836"/>
              <a:chExt cx="1476079" cy="519558"/>
            </a:xfrm>
          </p:grpSpPr>
          <p:sp>
            <p:nvSpPr>
              <p:cNvPr id="282" name="Shape 282"/>
              <p:cNvSpPr/>
              <p:nvPr/>
            </p:nvSpPr>
            <p:spPr>
              <a:xfrm>
                <a:off x="1397754" y="2341253"/>
                <a:ext cx="948722" cy="43088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a:solidFill>
                      <a:schemeClr val="lt1"/>
                    </a:solidFill>
                    <a:latin typeface="Arial"/>
                    <a:ea typeface="Arial"/>
                    <a:cs typeface="Arial"/>
                    <a:sym typeface="Arial"/>
                  </a:rPr>
                  <a:t>Relational</a:t>
                </a:r>
              </a:p>
              <a:p>
                <a:pPr marL="0" marR="0" lvl="0" indent="0" algn="l" rtl="0">
                  <a:spcBef>
                    <a:spcPts val="0"/>
                  </a:spcBef>
                  <a:buSzPct val="25000"/>
                  <a:buNone/>
                </a:pPr>
                <a:r>
                  <a:rPr lang="en-US" sz="1400">
                    <a:solidFill>
                      <a:schemeClr val="lt1"/>
                    </a:solidFill>
                    <a:latin typeface="Arial"/>
                    <a:ea typeface="Arial"/>
                    <a:cs typeface="Arial"/>
                    <a:sym typeface="Arial"/>
                  </a:rPr>
                  <a:t>DB</a:t>
                </a:r>
              </a:p>
            </p:txBody>
          </p:sp>
          <p:pic>
            <p:nvPicPr>
              <p:cNvPr id="283" name="Shape 283"/>
              <p:cNvPicPr preferRelativeResize="0"/>
              <p:nvPr/>
            </p:nvPicPr>
            <p:blipFill rotWithShape="1">
              <a:blip r:embed="rId5">
                <a:alphaModFix/>
              </a:blip>
              <a:srcRect/>
              <a:stretch/>
            </p:blipFill>
            <p:spPr>
              <a:xfrm>
                <a:off x="870396" y="2333836"/>
                <a:ext cx="415646" cy="519558"/>
              </a:xfrm>
              <a:prstGeom prst="rect">
                <a:avLst/>
              </a:prstGeom>
              <a:noFill/>
              <a:ln>
                <a:noFill/>
              </a:ln>
            </p:spPr>
          </p:pic>
        </p:grpSp>
        <p:cxnSp>
          <p:nvCxnSpPr>
            <p:cNvPr id="284" name="Shape 284"/>
            <p:cNvCxnSpPr/>
            <p:nvPr/>
          </p:nvCxnSpPr>
          <p:spPr>
            <a:xfrm rot="10800000">
              <a:off x="1763489" y="2251427"/>
              <a:ext cx="0" cy="383129"/>
            </a:xfrm>
            <a:prstGeom prst="straightConnector1">
              <a:avLst/>
            </a:prstGeom>
            <a:noFill/>
            <a:ln w="25400" cap="flat" cmpd="sng">
              <a:solidFill>
                <a:srgbClr val="0A6258"/>
              </a:solidFill>
              <a:prstDash val="solid"/>
              <a:round/>
              <a:headEnd type="triangle" w="lg" len="lg"/>
              <a:tailEnd type="triangle" w="lg" len="lg"/>
            </a:ln>
          </p:spPr>
        </p:cxnSp>
      </p:grpSp>
      <p:grpSp>
        <p:nvGrpSpPr>
          <p:cNvPr id="285" name="Shape 285"/>
          <p:cNvGrpSpPr/>
          <p:nvPr/>
        </p:nvGrpSpPr>
        <p:grpSpPr>
          <a:xfrm>
            <a:off x="3129885" y="2909826"/>
            <a:ext cx="1220413" cy="625828"/>
            <a:chOff x="2788783" y="3287842"/>
            <a:chExt cx="1220413" cy="625828"/>
          </a:xfrm>
        </p:grpSpPr>
        <p:pic>
          <p:nvPicPr>
            <p:cNvPr id="286" name="Shape 286"/>
            <p:cNvPicPr preferRelativeResize="0"/>
            <p:nvPr/>
          </p:nvPicPr>
          <p:blipFill rotWithShape="1">
            <a:blip r:embed="rId6">
              <a:alphaModFix/>
            </a:blip>
            <a:srcRect/>
            <a:stretch/>
          </p:blipFill>
          <p:spPr>
            <a:xfrm>
              <a:off x="2788783" y="3287842"/>
              <a:ext cx="485615" cy="409738"/>
            </a:xfrm>
            <a:prstGeom prst="rect">
              <a:avLst/>
            </a:prstGeom>
            <a:noFill/>
            <a:ln>
              <a:noFill/>
            </a:ln>
          </p:spPr>
        </p:pic>
        <p:pic>
          <p:nvPicPr>
            <p:cNvPr id="287" name="Shape 287"/>
            <p:cNvPicPr preferRelativeResize="0"/>
            <p:nvPr/>
          </p:nvPicPr>
          <p:blipFill rotWithShape="1">
            <a:blip r:embed="rId6">
              <a:alphaModFix/>
            </a:blip>
            <a:srcRect/>
            <a:stretch/>
          </p:blipFill>
          <p:spPr>
            <a:xfrm>
              <a:off x="3160186" y="3503933"/>
              <a:ext cx="485613" cy="409737"/>
            </a:xfrm>
            <a:prstGeom prst="rect">
              <a:avLst/>
            </a:prstGeom>
            <a:noFill/>
            <a:ln>
              <a:noFill/>
            </a:ln>
          </p:spPr>
        </p:pic>
        <p:pic>
          <p:nvPicPr>
            <p:cNvPr id="288" name="Shape 288"/>
            <p:cNvPicPr preferRelativeResize="0"/>
            <p:nvPr/>
          </p:nvPicPr>
          <p:blipFill rotWithShape="1">
            <a:blip r:embed="rId6">
              <a:alphaModFix/>
            </a:blip>
            <a:srcRect/>
            <a:stretch/>
          </p:blipFill>
          <p:spPr>
            <a:xfrm>
              <a:off x="3523582" y="3299064"/>
              <a:ext cx="485613" cy="409737"/>
            </a:xfrm>
            <a:prstGeom prst="rect">
              <a:avLst/>
            </a:prstGeom>
            <a:noFill/>
            <a:ln>
              <a:noFill/>
            </a:ln>
          </p:spPr>
        </p:pic>
      </p:grpSp>
      <p:grpSp>
        <p:nvGrpSpPr>
          <p:cNvPr id="289" name="Shape 289"/>
          <p:cNvGrpSpPr/>
          <p:nvPr/>
        </p:nvGrpSpPr>
        <p:grpSpPr>
          <a:xfrm>
            <a:off x="3572191" y="1919515"/>
            <a:ext cx="1382955" cy="1020357"/>
            <a:chOff x="3517039" y="1666815"/>
            <a:chExt cx="1382955" cy="1020357"/>
          </a:xfrm>
        </p:grpSpPr>
        <p:grpSp>
          <p:nvGrpSpPr>
            <p:cNvPr id="290" name="Shape 290"/>
            <p:cNvGrpSpPr/>
            <p:nvPr/>
          </p:nvGrpSpPr>
          <p:grpSpPr>
            <a:xfrm>
              <a:off x="3517039" y="1666815"/>
              <a:ext cx="1382955" cy="544640"/>
              <a:chOff x="2788783" y="2333836"/>
              <a:chExt cx="1382955" cy="544640"/>
            </a:xfrm>
          </p:grpSpPr>
          <p:pic>
            <p:nvPicPr>
              <p:cNvPr id="291" name="Shape 291"/>
              <p:cNvPicPr preferRelativeResize="0"/>
              <p:nvPr/>
            </p:nvPicPr>
            <p:blipFill rotWithShape="1">
              <a:blip r:embed="rId7">
                <a:alphaModFix/>
              </a:blip>
              <a:srcRect/>
              <a:stretch/>
            </p:blipFill>
            <p:spPr>
              <a:xfrm>
                <a:off x="2788783" y="2368618"/>
                <a:ext cx="407887" cy="509857"/>
              </a:xfrm>
              <a:prstGeom prst="rect">
                <a:avLst/>
              </a:prstGeom>
              <a:noFill/>
              <a:ln>
                <a:noFill/>
              </a:ln>
            </p:spPr>
          </p:pic>
          <p:sp>
            <p:nvSpPr>
              <p:cNvPr id="292" name="Shape 292"/>
              <p:cNvSpPr/>
              <p:nvPr/>
            </p:nvSpPr>
            <p:spPr>
              <a:xfrm>
                <a:off x="3325233" y="2333836"/>
                <a:ext cx="846504" cy="43088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a:solidFill>
                      <a:srgbClr val="FFFFFF"/>
                    </a:solidFill>
                    <a:latin typeface="Arial"/>
                    <a:ea typeface="Arial"/>
                    <a:cs typeface="Arial"/>
                    <a:sym typeface="Arial"/>
                  </a:rPr>
                  <a:t>Key/Value</a:t>
                </a:r>
              </a:p>
              <a:p>
                <a:pPr marL="0" marR="0" lvl="0" indent="0" algn="l" rtl="0">
                  <a:spcBef>
                    <a:spcPts val="0"/>
                  </a:spcBef>
                  <a:buSzPct val="25000"/>
                  <a:buNone/>
                </a:pPr>
                <a:r>
                  <a:rPr lang="en-US" sz="1400">
                    <a:solidFill>
                      <a:srgbClr val="FFFFFF"/>
                    </a:solidFill>
                    <a:latin typeface="Arial"/>
                    <a:ea typeface="Arial"/>
                    <a:cs typeface="Arial"/>
                    <a:sym typeface="Arial"/>
                  </a:rPr>
                  <a:t>Store</a:t>
                </a:r>
              </a:p>
            </p:txBody>
          </p:sp>
        </p:grpSp>
        <p:cxnSp>
          <p:nvCxnSpPr>
            <p:cNvPr id="293" name="Shape 293"/>
            <p:cNvCxnSpPr/>
            <p:nvPr/>
          </p:nvCxnSpPr>
          <p:spPr>
            <a:xfrm rot="10800000">
              <a:off x="3700376" y="2251427"/>
              <a:ext cx="0" cy="435745"/>
            </a:xfrm>
            <a:prstGeom prst="straightConnector1">
              <a:avLst/>
            </a:prstGeom>
            <a:noFill/>
            <a:ln w="25400" cap="flat" cmpd="sng">
              <a:solidFill>
                <a:srgbClr val="0A6258"/>
              </a:solidFill>
              <a:prstDash val="solid"/>
              <a:round/>
              <a:headEnd type="triangle" w="lg" len="lg"/>
              <a:tailEnd type="triangle" w="lg" len="lg"/>
            </a:ln>
          </p:spPr>
        </p:cxnSp>
      </p:grpSp>
      <p:grpSp>
        <p:nvGrpSpPr>
          <p:cNvPr id="294" name="Shape 294"/>
          <p:cNvGrpSpPr/>
          <p:nvPr/>
        </p:nvGrpSpPr>
        <p:grpSpPr>
          <a:xfrm>
            <a:off x="4943352" y="1954204"/>
            <a:ext cx="828939" cy="1111279"/>
            <a:chOff x="5339757" y="1610788"/>
            <a:chExt cx="828939" cy="1111279"/>
          </a:xfrm>
        </p:grpSpPr>
        <p:sp>
          <p:nvSpPr>
            <p:cNvPr id="295" name="Shape 295"/>
            <p:cNvSpPr/>
            <p:nvPr/>
          </p:nvSpPr>
          <p:spPr>
            <a:xfrm>
              <a:off x="5339757" y="1915369"/>
              <a:ext cx="828939" cy="475865"/>
            </a:xfrm>
            <a:prstGeom prst="roundRect">
              <a:avLst>
                <a:gd name="adj" fmla="val 7731"/>
              </a:avLst>
            </a:prstGeom>
            <a:solidFill>
              <a:srgbClr val="E59A2D"/>
            </a:solidFill>
            <a:ln>
              <a:noFill/>
            </a:ln>
          </p:spPr>
          <p:txBody>
            <a:bodyPr lIns="0" tIns="0" rIns="0" bIns="0" anchor="ctr" anchorCtr="0">
              <a:noAutofit/>
            </a:bodyPr>
            <a:lstStyle/>
            <a:p>
              <a:pPr marL="0" marR="0" lvl="0" indent="0" algn="ctr" rtl="0">
                <a:spcBef>
                  <a:spcPts val="0"/>
                </a:spcBef>
                <a:buSzPct val="25000"/>
                <a:buNone/>
              </a:pPr>
              <a:r>
                <a:rPr lang="en-US" sz="1800" b="1">
                  <a:solidFill>
                    <a:schemeClr val="lt1"/>
                  </a:solidFill>
                  <a:latin typeface="Arial"/>
                  <a:ea typeface="Arial"/>
                  <a:cs typeface="Arial"/>
                  <a:sym typeface="Arial"/>
                </a:rPr>
                <a:t>AQMP</a:t>
              </a:r>
            </a:p>
          </p:txBody>
        </p:sp>
        <p:cxnSp>
          <p:nvCxnSpPr>
            <p:cNvPr id="296" name="Shape 296"/>
            <p:cNvCxnSpPr/>
            <p:nvPr/>
          </p:nvCxnSpPr>
          <p:spPr>
            <a:xfrm rot="10800000" flipH="1">
              <a:off x="5622308" y="1610788"/>
              <a:ext cx="186856" cy="270242"/>
            </a:xfrm>
            <a:prstGeom prst="straightConnector1">
              <a:avLst/>
            </a:prstGeom>
            <a:noFill/>
            <a:ln w="25400" cap="flat" cmpd="sng">
              <a:solidFill>
                <a:srgbClr val="0A6258"/>
              </a:solidFill>
              <a:prstDash val="solid"/>
              <a:round/>
              <a:headEnd type="triangle" w="lg" len="lg"/>
              <a:tailEnd type="triangle" w="lg" len="lg"/>
            </a:ln>
          </p:spPr>
        </p:cxnSp>
        <p:cxnSp>
          <p:nvCxnSpPr>
            <p:cNvPr id="297" name="Shape 297"/>
            <p:cNvCxnSpPr/>
            <p:nvPr/>
          </p:nvCxnSpPr>
          <p:spPr>
            <a:xfrm rot="10800000">
              <a:off x="5622307" y="2410146"/>
              <a:ext cx="190297" cy="311920"/>
            </a:xfrm>
            <a:prstGeom prst="straightConnector1">
              <a:avLst/>
            </a:prstGeom>
            <a:noFill/>
            <a:ln w="25400" cap="flat" cmpd="sng">
              <a:solidFill>
                <a:srgbClr val="0A6258"/>
              </a:solidFill>
              <a:prstDash val="solid"/>
              <a:round/>
              <a:headEnd type="triangle" w="lg" len="lg"/>
              <a:tailEnd type="triangle" w="lg" len="lg"/>
            </a:ln>
          </p:spPr>
        </p:cxnSp>
      </p:grpSp>
      <p:grpSp>
        <p:nvGrpSpPr>
          <p:cNvPr id="298" name="Shape 298"/>
          <p:cNvGrpSpPr/>
          <p:nvPr/>
        </p:nvGrpSpPr>
        <p:grpSpPr>
          <a:xfrm>
            <a:off x="6580965" y="2013996"/>
            <a:ext cx="1037789" cy="1093820"/>
            <a:chOff x="6963258" y="1628247"/>
            <a:chExt cx="1037789" cy="1093820"/>
          </a:xfrm>
        </p:grpSpPr>
        <p:grpSp>
          <p:nvGrpSpPr>
            <p:cNvPr id="299" name="Shape 299"/>
            <p:cNvGrpSpPr/>
            <p:nvPr/>
          </p:nvGrpSpPr>
          <p:grpSpPr>
            <a:xfrm>
              <a:off x="6963259" y="1915370"/>
              <a:ext cx="1037789" cy="509858"/>
              <a:chOff x="6097371" y="2828075"/>
              <a:chExt cx="1037789" cy="509858"/>
            </a:xfrm>
          </p:grpSpPr>
          <p:sp>
            <p:nvSpPr>
              <p:cNvPr id="300" name="Shape 300"/>
              <p:cNvSpPr/>
              <p:nvPr/>
            </p:nvSpPr>
            <p:spPr>
              <a:xfrm>
                <a:off x="6548980" y="2907047"/>
                <a:ext cx="586180" cy="430886"/>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400">
                    <a:solidFill>
                      <a:srgbClr val="FFFFFF"/>
                    </a:solidFill>
                    <a:latin typeface="Arial"/>
                    <a:ea typeface="Arial"/>
                    <a:cs typeface="Arial"/>
                    <a:sym typeface="Arial"/>
                  </a:rPr>
                  <a:t>Shared </a:t>
                </a:r>
              </a:p>
              <a:p>
                <a:pPr marL="0" marR="0" lvl="0" indent="0" algn="l" rtl="0">
                  <a:spcBef>
                    <a:spcPts val="0"/>
                  </a:spcBef>
                  <a:buSzPct val="25000"/>
                  <a:buNone/>
                </a:pPr>
                <a:r>
                  <a:rPr lang="en-US" sz="1400">
                    <a:solidFill>
                      <a:srgbClr val="FFFFFF"/>
                    </a:solidFill>
                    <a:latin typeface="Arial"/>
                    <a:ea typeface="Arial"/>
                    <a:cs typeface="Arial"/>
                    <a:sym typeface="Arial"/>
                  </a:rPr>
                  <a:t>DB</a:t>
                </a:r>
              </a:p>
            </p:txBody>
          </p:sp>
          <p:pic>
            <p:nvPicPr>
              <p:cNvPr id="301" name="Shape 301"/>
              <p:cNvPicPr preferRelativeResize="0"/>
              <p:nvPr/>
            </p:nvPicPr>
            <p:blipFill rotWithShape="1">
              <a:blip r:embed="rId8">
                <a:alphaModFix/>
              </a:blip>
              <a:srcRect/>
              <a:stretch/>
            </p:blipFill>
            <p:spPr>
              <a:xfrm>
                <a:off x="6097371" y="2828075"/>
                <a:ext cx="407887" cy="509857"/>
              </a:xfrm>
              <a:prstGeom prst="rect">
                <a:avLst/>
              </a:prstGeom>
              <a:noFill/>
              <a:ln>
                <a:noFill/>
              </a:ln>
            </p:spPr>
          </p:pic>
        </p:grpSp>
        <p:cxnSp>
          <p:nvCxnSpPr>
            <p:cNvPr id="302" name="Shape 302"/>
            <p:cNvCxnSpPr/>
            <p:nvPr/>
          </p:nvCxnSpPr>
          <p:spPr>
            <a:xfrm rot="10800000">
              <a:off x="6963258" y="1628247"/>
              <a:ext cx="262874" cy="238277"/>
            </a:xfrm>
            <a:prstGeom prst="straightConnector1">
              <a:avLst/>
            </a:prstGeom>
            <a:noFill/>
            <a:ln w="25400" cap="flat" cmpd="sng">
              <a:solidFill>
                <a:srgbClr val="0A6258"/>
              </a:solidFill>
              <a:prstDash val="solid"/>
              <a:round/>
              <a:headEnd type="triangle" w="lg" len="lg"/>
              <a:tailEnd type="triangle" w="lg" len="lg"/>
            </a:ln>
          </p:spPr>
        </p:cxnSp>
        <p:cxnSp>
          <p:nvCxnSpPr>
            <p:cNvPr id="303" name="Shape 303"/>
            <p:cNvCxnSpPr/>
            <p:nvPr/>
          </p:nvCxnSpPr>
          <p:spPr>
            <a:xfrm rot="10800000" flipH="1">
              <a:off x="7007534" y="2451825"/>
              <a:ext cx="186856" cy="270242"/>
            </a:xfrm>
            <a:prstGeom prst="straightConnector1">
              <a:avLst/>
            </a:prstGeom>
            <a:noFill/>
            <a:ln w="25400" cap="flat" cmpd="sng">
              <a:solidFill>
                <a:srgbClr val="0A6258"/>
              </a:solidFill>
              <a:prstDash val="solid"/>
              <a:round/>
              <a:headEnd type="triangle" w="lg" len="lg"/>
              <a:tailEnd type="triangle" w="lg" len="lg"/>
            </a:ln>
          </p:spPr>
        </p:cxnSp>
      </p:grpSp>
      <p:cxnSp>
        <p:nvCxnSpPr>
          <p:cNvPr id="304" name="Shape 304"/>
          <p:cNvCxnSpPr/>
          <p:nvPr/>
        </p:nvCxnSpPr>
        <p:spPr>
          <a:xfrm>
            <a:off x="2078153" y="3145702"/>
            <a:ext cx="1159680" cy="0"/>
          </a:xfrm>
          <a:prstGeom prst="straightConnector1">
            <a:avLst/>
          </a:prstGeom>
          <a:noFill/>
          <a:ln w="25400" cap="flat" cmpd="sng">
            <a:solidFill>
              <a:srgbClr val="FFFF00"/>
            </a:solidFill>
            <a:prstDash val="solid"/>
            <a:round/>
            <a:headEnd type="triangle" w="lg" len="lg"/>
            <a:tailEnd type="triangle" w="lg" len="lg"/>
          </a:ln>
        </p:spPr>
      </p:cxnSp>
      <p:grpSp>
        <p:nvGrpSpPr>
          <p:cNvPr id="305" name="Shape 305"/>
          <p:cNvGrpSpPr/>
          <p:nvPr/>
        </p:nvGrpSpPr>
        <p:grpSpPr>
          <a:xfrm>
            <a:off x="1458972" y="1537996"/>
            <a:ext cx="5133835" cy="3011654"/>
            <a:chOff x="1548776" y="1204502"/>
            <a:chExt cx="5133835" cy="3011654"/>
          </a:xfrm>
        </p:grpSpPr>
        <p:sp>
          <p:nvSpPr>
            <p:cNvPr id="306" name="Shape 306"/>
            <p:cNvSpPr/>
            <p:nvPr/>
          </p:nvSpPr>
          <p:spPr>
            <a:xfrm>
              <a:off x="1676177" y="3816046"/>
              <a:ext cx="4727675"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a:solidFill>
                    <a:srgbClr val="FFFFFF"/>
                  </a:solidFill>
                  <a:latin typeface="Calibri"/>
                  <a:ea typeface="Calibri"/>
                  <a:cs typeface="Calibri"/>
                  <a:sym typeface="Calibri"/>
                </a:rPr>
                <a:t>Two Pizzas Per Microservice = Manageable!</a:t>
              </a:r>
            </a:p>
          </p:txBody>
        </p:sp>
        <p:grpSp>
          <p:nvGrpSpPr>
            <p:cNvPr id="307" name="Shape 307"/>
            <p:cNvGrpSpPr/>
            <p:nvPr/>
          </p:nvGrpSpPr>
          <p:grpSpPr>
            <a:xfrm>
              <a:off x="1548776" y="1204502"/>
              <a:ext cx="5133835" cy="2235252"/>
              <a:chOff x="1548776" y="1204502"/>
              <a:chExt cx="5133835" cy="2235252"/>
            </a:xfrm>
          </p:grpSpPr>
          <p:grpSp>
            <p:nvGrpSpPr>
              <p:cNvPr id="308" name="Shape 308"/>
              <p:cNvGrpSpPr/>
              <p:nvPr/>
            </p:nvGrpSpPr>
            <p:grpSpPr>
              <a:xfrm>
                <a:off x="5631040" y="2817516"/>
                <a:ext cx="1051571" cy="613237"/>
                <a:chOff x="5899153" y="2628021"/>
                <a:chExt cx="1051571" cy="613237"/>
              </a:xfrm>
            </p:grpSpPr>
            <p:pic>
              <p:nvPicPr>
                <p:cNvPr id="309" name="Shape 309"/>
                <p:cNvPicPr preferRelativeResize="0"/>
                <p:nvPr/>
              </p:nvPicPr>
              <p:blipFill rotWithShape="1">
                <a:blip r:embed="rId9">
                  <a:alphaModFix/>
                </a:blip>
                <a:srcRect/>
                <a:stretch/>
              </p:blipFill>
              <p:spPr>
                <a:xfrm>
                  <a:off x="5899153" y="2628021"/>
                  <a:ext cx="595782" cy="595782"/>
                </a:xfrm>
                <a:prstGeom prst="rect">
                  <a:avLst/>
                </a:prstGeom>
                <a:noFill/>
                <a:ln>
                  <a:noFill/>
                </a:ln>
              </p:spPr>
            </p:pic>
            <p:pic>
              <p:nvPicPr>
                <p:cNvPr id="310" name="Shape 310"/>
                <p:cNvPicPr preferRelativeResize="0"/>
                <p:nvPr/>
              </p:nvPicPr>
              <p:blipFill rotWithShape="1">
                <a:blip r:embed="rId9">
                  <a:alphaModFix/>
                </a:blip>
                <a:srcRect/>
                <a:stretch/>
              </p:blipFill>
              <p:spPr>
                <a:xfrm>
                  <a:off x="6354942" y="2645476"/>
                  <a:ext cx="595782" cy="595782"/>
                </a:xfrm>
                <a:prstGeom prst="rect">
                  <a:avLst/>
                </a:prstGeom>
                <a:noFill/>
                <a:ln>
                  <a:noFill/>
                </a:ln>
              </p:spPr>
            </p:pic>
          </p:grpSp>
          <p:grpSp>
            <p:nvGrpSpPr>
              <p:cNvPr id="311" name="Shape 311"/>
              <p:cNvGrpSpPr/>
              <p:nvPr/>
            </p:nvGrpSpPr>
            <p:grpSpPr>
              <a:xfrm>
                <a:off x="5625540" y="1204502"/>
                <a:ext cx="1051572" cy="613237"/>
                <a:chOff x="5893653" y="1015007"/>
                <a:chExt cx="1051572" cy="613237"/>
              </a:xfrm>
            </p:grpSpPr>
            <p:pic>
              <p:nvPicPr>
                <p:cNvPr id="312" name="Shape 312"/>
                <p:cNvPicPr preferRelativeResize="0"/>
                <p:nvPr/>
              </p:nvPicPr>
              <p:blipFill rotWithShape="1">
                <a:blip r:embed="rId9">
                  <a:alphaModFix/>
                </a:blip>
                <a:srcRect/>
                <a:stretch/>
              </p:blipFill>
              <p:spPr>
                <a:xfrm>
                  <a:off x="5893653" y="1015007"/>
                  <a:ext cx="595782" cy="595782"/>
                </a:xfrm>
                <a:prstGeom prst="rect">
                  <a:avLst/>
                </a:prstGeom>
                <a:noFill/>
                <a:ln>
                  <a:noFill/>
                </a:ln>
              </p:spPr>
            </p:pic>
            <p:pic>
              <p:nvPicPr>
                <p:cNvPr id="313" name="Shape 313"/>
                <p:cNvPicPr preferRelativeResize="0"/>
                <p:nvPr/>
              </p:nvPicPr>
              <p:blipFill rotWithShape="1">
                <a:blip r:embed="rId9">
                  <a:alphaModFix/>
                </a:blip>
                <a:srcRect/>
                <a:stretch/>
              </p:blipFill>
              <p:spPr>
                <a:xfrm>
                  <a:off x="6349444" y="1032462"/>
                  <a:ext cx="595782" cy="595782"/>
                </a:xfrm>
                <a:prstGeom prst="rect">
                  <a:avLst/>
                </a:prstGeom>
                <a:noFill/>
                <a:ln>
                  <a:noFill/>
                </a:ln>
              </p:spPr>
            </p:pic>
          </p:grpSp>
          <p:grpSp>
            <p:nvGrpSpPr>
              <p:cNvPr id="314" name="Shape 314"/>
              <p:cNvGrpSpPr/>
              <p:nvPr/>
            </p:nvGrpSpPr>
            <p:grpSpPr>
              <a:xfrm>
                <a:off x="1548776" y="2785952"/>
                <a:ext cx="976561" cy="630677"/>
                <a:chOff x="1365332" y="2687173"/>
                <a:chExt cx="976561" cy="630677"/>
              </a:xfrm>
            </p:grpSpPr>
            <p:pic>
              <p:nvPicPr>
                <p:cNvPr id="315" name="Shape 315"/>
                <p:cNvPicPr preferRelativeResize="0"/>
                <p:nvPr/>
              </p:nvPicPr>
              <p:blipFill rotWithShape="1">
                <a:blip r:embed="rId9">
                  <a:alphaModFix/>
                </a:blip>
                <a:srcRect/>
                <a:stretch/>
              </p:blipFill>
              <p:spPr>
                <a:xfrm>
                  <a:off x="1365332" y="2687173"/>
                  <a:ext cx="595782" cy="595782"/>
                </a:xfrm>
                <a:prstGeom prst="rect">
                  <a:avLst/>
                </a:prstGeom>
                <a:noFill/>
                <a:ln>
                  <a:noFill/>
                </a:ln>
              </p:spPr>
            </p:pic>
            <p:pic>
              <p:nvPicPr>
                <p:cNvPr id="316" name="Shape 316"/>
                <p:cNvPicPr preferRelativeResize="0"/>
                <p:nvPr/>
              </p:nvPicPr>
              <p:blipFill rotWithShape="1">
                <a:blip r:embed="rId9">
                  <a:alphaModFix/>
                </a:blip>
                <a:srcRect/>
                <a:stretch/>
              </p:blipFill>
              <p:spPr>
                <a:xfrm>
                  <a:off x="1746111" y="2722068"/>
                  <a:ext cx="595782" cy="595782"/>
                </a:xfrm>
                <a:prstGeom prst="rect">
                  <a:avLst/>
                </a:prstGeom>
                <a:noFill/>
                <a:ln>
                  <a:noFill/>
                </a:ln>
              </p:spPr>
            </p:pic>
          </p:grpSp>
          <p:grpSp>
            <p:nvGrpSpPr>
              <p:cNvPr id="317" name="Shape 317"/>
              <p:cNvGrpSpPr/>
              <p:nvPr/>
            </p:nvGrpSpPr>
            <p:grpSpPr>
              <a:xfrm>
                <a:off x="3397194" y="2820847"/>
                <a:ext cx="968156" cy="618907"/>
                <a:chOff x="3213750" y="2722068"/>
                <a:chExt cx="968156" cy="618907"/>
              </a:xfrm>
            </p:grpSpPr>
            <p:pic>
              <p:nvPicPr>
                <p:cNvPr id="318" name="Shape 318"/>
                <p:cNvPicPr preferRelativeResize="0"/>
                <p:nvPr/>
              </p:nvPicPr>
              <p:blipFill rotWithShape="1">
                <a:blip r:embed="rId9">
                  <a:alphaModFix/>
                </a:blip>
                <a:srcRect/>
                <a:stretch/>
              </p:blipFill>
              <p:spPr>
                <a:xfrm>
                  <a:off x="3213750" y="2745193"/>
                  <a:ext cx="595782" cy="595782"/>
                </a:xfrm>
                <a:prstGeom prst="rect">
                  <a:avLst/>
                </a:prstGeom>
                <a:noFill/>
                <a:ln>
                  <a:noFill/>
                </a:ln>
              </p:spPr>
            </p:pic>
            <p:pic>
              <p:nvPicPr>
                <p:cNvPr id="319" name="Shape 319"/>
                <p:cNvPicPr preferRelativeResize="0"/>
                <p:nvPr/>
              </p:nvPicPr>
              <p:blipFill rotWithShape="1">
                <a:blip r:embed="rId9">
                  <a:alphaModFix/>
                </a:blip>
                <a:srcRect/>
                <a:stretch/>
              </p:blipFill>
              <p:spPr>
                <a:xfrm>
                  <a:off x="3586125" y="2722068"/>
                  <a:ext cx="595782" cy="595782"/>
                </a:xfrm>
                <a:prstGeom prst="rect">
                  <a:avLst/>
                </a:prstGeom>
                <a:noFill/>
                <a:ln>
                  <a:noFill/>
                </a:ln>
              </p:spPr>
            </p:pic>
          </p:grpSp>
        </p:grpSp>
      </p:grpSp>
      <p:sp>
        <p:nvSpPr>
          <p:cNvPr id="320" name="Shape 320"/>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2800" b="0" i="0" u="none" strike="noStrike" cap="none">
                <a:solidFill>
                  <a:srgbClr val="F79646"/>
                </a:solidFill>
                <a:latin typeface="Arial"/>
                <a:ea typeface="Arial"/>
                <a:cs typeface="Arial"/>
                <a:sym typeface="Arial"/>
              </a:rPr>
              <a:t>Agile, Disruptive Companies Use Non-traditional, Modular Approaches to Software Systems</a:t>
            </a:r>
          </a:p>
        </p:txBody>
      </p:sp>
      <p:sp>
        <p:nvSpPr>
          <p:cNvPr id="321" name="Shape 321"/>
          <p:cNvSpPr txBox="1"/>
          <p:nvPr/>
        </p:nvSpPr>
        <p:spPr>
          <a:xfrm>
            <a:off x="1410758" y="3687126"/>
            <a:ext cx="955322"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lt1"/>
                </a:solidFill>
                <a:latin typeface="Calibri"/>
                <a:ea typeface="Calibri"/>
                <a:cs typeface="Calibri"/>
                <a:sym typeface="Calibri"/>
              </a:rPr>
              <a:t>DB Service</a:t>
            </a:r>
          </a:p>
        </p:txBody>
      </p:sp>
      <p:sp>
        <p:nvSpPr>
          <p:cNvPr id="322" name="Shape 322"/>
          <p:cNvSpPr txBox="1"/>
          <p:nvPr/>
        </p:nvSpPr>
        <p:spPr>
          <a:xfrm>
            <a:off x="3199564" y="3659953"/>
            <a:ext cx="1326004"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lt1"/>
                </a:solidFill>
                <a:latin typeface="Calibri"/>
                <a:ea typeface="Calibri"/>
                <a:cs typeface="Calibri"/>
                <a:sym typeface="Calibri"/>
              </a:rPr>
              <a:t>Caching Service</a:t>
            </a:r>
          </a:p>
        </p:txBody>
      </p:sp>
      <p:sp>
        <p:nvSpPr>
          <p:cNvPr id="323" name="Shape 323"/>
          <p:cNvSpPr txBox="1"/>
          <p:nvPr/>
        </p:nvSpPr>
        <p:spPr>
          <a:xfrm>
            <a:off x="5409760" y="3696912"/>
            <a:ext cx="1521019"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a:solidFill>
                  <a:schemeClr val="lt1"/>
                </a:solidFill>
                <a:latin typeface="Calibri"/>
                <a:ea typeface="Calibri"/>
                <a:cs typeface="Calibri"/>
                <a:sym typeface="Calibri"/>
              </a:rPr>
              <a:t>Messaging Service</a:t>
            </a:r>
          </a:p>
        </p:txBody>
      </p:sp>
      <p:sp>
        <p:nvSpPr>
          <p:cNvPr id="324" name="Shape 324"/>
          <p:cNvSpPr/>
          <p:nvPr/>
        </p:nvSpPr>
        <p:spPr>
          <a:xfrm>
            <a:off x="692775" y="1257015"/>
            <a:ext cx="7594875" cy="2847523"/>
          </a:xfrm>
          <a:prstGeom prst="roundRect">
            <a:avLst>
              <a:gd name="adj" fmla="val 16667"/>
            </a:avLst>
          </a:prstGeom>
          <a:noFill/>
          <a:ln w="28575" cap="flat" cmpd="sng">
            <a:solidFill>
              <a:srgbClr val="FFFF00"/>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25" name="Shape 325"/>
          <p:cNvSpPr txBox="1"/>
          <p:nvPr/>
        </p:nvSpPr>
        <p:spPr>
          <a:xfrm>
            <a:off x="826920" y="1308321"/>
            <a:ext cx="2871407"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a:solidFill>
                  <a:srgbClr val="FFFF00"/>
                </a:solidFill>
                <a:latin typeface="Calibri"/>
                <a:ea typeface="Calibri"/>
                <a:cs typeface="Calibri"/>
                <a:sym typeface="Calibri"/>
              </a:rPr>
              <a:t>Microservice based architecture</a:t>
            </a:r>
          </a:p>
        </p:txBody>
      </p:sp>
      <p:cxnSp>
        <p:nvCxnSpPr>
          <p:cNvPr id="326" name="Shape 326"/>
          <p:cNvCxnSpPr/>
          <p:nvPr/>
        </p:nvCxnSpPr>
        <p:spPr>
          <a:xfrm>
            <a:off x="4281603" y="3158402"/>
            <a:ext cx="1159680" cy="0"/>
          </a:xfrm>
          <a:prstGeom prst="straightConnector1">
            <a:avLst/>
          </a:prstGeom>
          <a:noFill/>
          <a:ln w="25400" cap="flat" cmpd="sng">
            <a:solidFill>
              <a:srgbClr val="FFFF00"/>
            </a:solidFill>
            <a:prstDash val="solid"/>
            <a:round/>
            <a:headEnd type="triangle" w="lg" len="lg"/>
            <a:tailEnd type="triangle" w="lg" len="lg"/>
          </a:ln>
        </p:spPr>
      </p:cxnSp>
    </p:spTree>
    <p:extLst>
      <p:ext uri="{BB962C8B-B14F-4D97-AF65-F5344CB8AC3E}">
        <p14:creationId xmlns:p14="http://schemas.microsoft.com/office/powerpoint/2010/main" val="16816765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
                                        <p:tgtEl>
                                          <p:spTgt spid="28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500"/>
                                        <p:tgtEl>
                                          <p:spTgt spid="28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7"/>
                                        </p:tgtEl>
                                        <p:attrNameLst>
                                          <p:attrName>style.visibility</p:attrName>
                                        </p:attrNameLst>
                                      </p:cBhvr>
                                      <p:to>
                                        <p:strVal val="visible"/>
                                      </p:to>
                                    </p:set>
                                    <p:animEffect transition="in" filter="fade">
                                      <p:cBhvr>
                                        <p:cTn id="15" dur="500"/>
                                        <p:tgtEl>
                                          <p:spTgt spid="26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4"/>
                                        </p:tgtEl>
                                        <p:attrNameLst>
                                          <p:attrName>style.visibility</p:attrName>
                                        </p:attrNameLst>
                                      </p:cBhvr>
                                      <p:to>
                                        <p:strVal val="visible"/>
                                      </p:to>
                                    </p:set>
                                    <p:animEffect transition="in" filter="fade">
                                      <p:cBhvr>
                                        <p:cTn id="19" dur="500"/>
                                        <p:tgtEl>
                                          <p:spTgt spid="294"/>
                                        </p:tgtEl>
                                      </p:cBhvr>
                                    </p:animEffect>
                                  </p:childTnLst>
                                </p:cTn>
                              </p:par>
                              <p:par>
                                <p:cTn id="20" presetID="10" presetClass="entr" presetSubtype="0" fill="hold" nodeType="withEffect">
                                  <p:stCondLst>
                                    <p:cond delay="0"/>
                                  </p:stCondLst>
                                  <p:childTnLst>
                                    <p:set>
                                      <p:cBhvr>
                                        <p:cTn id="21" dur="1" fill="hold">
                                          <p:stCondLst>
                                            <p:cond delay="0"/>
                                          </p:stCondLst>
                                        </p:cTn>
                                        <p:tgtEl>
                                          <p:spTgt spid="298"/>
                                        </p:tgtEl>
                                        <p:attrNameLst>
                                          <p:attrName>style.visibility</p:attrName>
                                        </p:attrNameLst>
                                      </p:cBhvr>
                                      <p:to>
                                        <p:strVal val="visible"/>
                                      </p:to>
                                    </p:set>
                                    <p:animEffect transition="in" filter="fade">
                                      <p:cBhvr>
                                        <p:cTn id="22" dur="500"/>
                                        <p:tgtEl>
                                          <p:spTgt spid="2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4"/>
                                        </p:tgtEl>
                                        <p:attrNameLst>
                                          <p:attrName>style.visibility</p:attrName>
                                        </p:attrNameLst>
                                      </p:cBhvr>
                                      <p:to>
                                        <p:strVal val="visible"/>
                                      </p:to>
                                    </p:set>
                                    <p:animEffect transition="in" filter="fade">
                                      <p:cBhvr>
                                        <p:cTn id="27" dur="500"/>
                                        <p:tgtEl>
                                          <p:spTgt spid="304"/>
                                        </p:tgtEl>
                                      </p:cBhvr>
                                    </p:animEffect>
                                  </p:childTnLst>
                                </p:cTn>
                              </p:par>
                              <p:par>
                                <p:cTn id="28" presetID="10" presetClass="entr" presetSubtype="0" fill="hold" nodeType="withEffect">
                                  <p:stCondLst>
                                    <p:cond delay="0"/>
                                  </p:stCondLst>
                                  <p:childTnLst>
                                    <p:set>
                                      <p:cBhvr>
                                        <p:cTn id="29" dur="1" fill="hold">
                                          <p:stCondLst>
                                            <p:cond delay="0"/>
                                          </p:stCondLst>
                                        </p:cTn>
                                        <p:tgtEl>
                                          <p:spTgt spid="326"/>
                                        </p:tgtEl>
                                        <p:attrNameLst>
                                          <p:attrName>style.visibility</p:attrName>
                                        </p:attrNameLst>
                                      </p:cBhvr>
                                      <p:to>
                                        <p:strVal val="visible"/>
                                      </p:to>
                                    </p:set>
                                    <p:animEffect transition="in" filter="fade">
                                      <p:cBhvr>
                                        <p:cTn id="30" dur="500"/>
                                        <p:tgtEl>
                                          <p:spTgt spid="3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5"/>
                                        </p:tgtEl>
                                        <p:attrNameLst>
                                          <p:attrName>style.visibility</p:attrName>
                                        </p:attrNameLst>
                                      </p:cBhvr>
                                      <p:to>
                                        <p:strVal val="visible"/>
                                      </p:to>
                                    </p:set>
                                    <p:animEffect transition="in" filter="fade">
                                      <p:cBhvr>
                                        <p:cTn id="35"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lgn="l"/>
            <a:r>
              <a:rPr lang="en-US" sz="2800" b="1" dirty="0" err="1">
                <a:solidFill>
                  <a:srgbClr val="008774"/>
                </a:solidFill>
                <a:latin typeface="Arial"/>
                <a:cs typeface="Arial"/>
              </a:rPr>
              <a:t>Microservices</a:t>
            </a:r>
            <a:r>
              <a:rPr lang="en-US" sz="2800" b="1" dirty="0">
                <a:solidFill>
                  <a:srgbClr val="008774"/>
                </a:solidFill>
                <a:latin typeface="Arial"/>
                <a:cs typeface="Arial"/>
              </a:rPr>
              <a:t> are NOT</a:t>
            </a:r>
            <a:endParaRPr lang="en" sz="2800" b="1" dirty="0">
              <a:solidFill>
                <a:srgbClr val="008774"/>
              </a:solidFill>
              <a:latin typeface="Arial"/>
              <a:cs typeface="Aria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363374" cy="400110"/>
          </a:xfrm>
          <a:prstGeom prst="rect">
            <a:avLst/>
          </a:prstGeom>
        </p:spPr>
        <p:txBody>
          <a:bodyPr wrap="none">
            <a:spAutoFit/>
          </a:bodyPr>
          <a:lstStyle/>
          <a:p>
            <a:r>
              <a:rPr lang="en-US" sz="2000" dirty="0" smtClean="0">
                <a:solidFill>
                  <a:schemeClr val="accent2"/>
                </a:solidFill>
              </a:rPr>
              <a:t>Centralized</a:t>
            </a:r>
            <a:endParaRPr lang="en-US" sz="2000" dirty="0">
              <a:solidFill>
                <a:schemeClr val="accent2"/>
              </a:solidFill>
            </a:endParaRPr>
          </a:p>
        </p:txBody>
      </p:sp>
      <p:sp>
        <p:nvSpPr>
          <p:cNvPr id="35" name="Rectangle 34"/>
          <p:cNvSpPr/>
          <p:nvPr/>
        </p:nvSpPr>
        <p:spPr>
          <a:xfrm>
            <a:off x="1285859" y="4171197"/>
            <a:ext cx="1805577" cy="400110"/>
          </a:xfrm>
          <a:prstGeom prst="rect">
            <a:avLst/>
          </a:prstGeom>
        </p:spPr>
        <p:txBody>
          <a:bodyPr wrap="none">
            <a:spAutoFit/>
          </a:bodyPr>
          <a:lstStyle/>
          <a:p>
            <a:r>
              <a:rPr lang="en-US" sz="2000" dirty="0" smtClean="0">
                <a:solidFill>
                  <a:schemeClr val="accent2"/>
                </a:solidFill>
              </a:rPr>
              <a:t>Tightly Coupled</a:t>
            </a:r>
            <a:endParaRPr lang="en-US" sz="2000" dirty="0">
              <a:solidFill>
                <a:schemeClr val="accent2"/>
              </a:solidFill>
            </a:endParaRPr>
          </a:p>
        </p:txBody>
      </p:sp>
      <p:sp>
        <p:nvSpPr>
          <p:cNvPr id="36" name="Rectangle 35"/>
          <p:cNvSpPr/>
          <p:nvPr/>
        </p:nvSpPr>
        <p:spPr>
          <a:xfrm>
            <a:off x="4254042" y="1982348"/>
            <a:ext cx="466794" cy="369332"/>
          </a:xfrm>
          <a:prstGeom prst="rect">
            <a:avLst/>
          </a:prstGeom>
        </p:spPr>
        <p:txBody>
          <a:bodyPr wrap="none">
            <a:spAutoFit/>
          </a:bodyPr>
          <a:lstStyle/>
          <a:p>
            <a:r>
              <a:rPr lang="en-US" dirty="0" smtClean="0">
                <a:solidFill>
                  <a:schemeClr val="accent2"/>
                </a:solidFill>
              </a:rPr>
              <a:t>OR</a:t>
            </a:r>
            <a:endParaRPr lang="en-US" dirty="0">
              <a:solidFill>
                <a:schemeClr val="accent2"/>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1558570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25</a:t>
            </a:fld>
            <a:endParaRPr lang="en-US" sz="900">
              <a:solidFill>
                <a:srgbClr val="A5A5A5"/>
              </a:solidFill>
            </a:endParaRPr>
          </a:p>
        </p:txBody>
      </p:sp>
      <p:sp>
        <p:nvSpPr>
          <p:cNvPr id="9" name="Shape 258"/>
          <p:cNvSpPr/>
          <p:nvPr/>
        </p:nvSpPr>
        <p:spPr>
          <a:xfrm>
            <a:off x="2561299" y="2503443"/>
            <a:ext cx="2520495" cy="367574"/>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0" name="Shape 259"/>
          <p:cNvSpPr/>
          <p:nvPr/>
        </p:nvSpPr>
        <p:spPr>
          <a:xfrm>
            <a:off x="2538762" y="1837883"/>
            <a:ext cx="1663884" cy="367574"/>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1" name="Shape 260"/>
          <p:cNvSpPr/>
          <p:nvPr/>
        </p:nvSpPr>
        <p:spPr>
          <a:xfrm>
            <a:off x="2538762" y="1245611"/>
            <a:ext cx="808660"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2" name="Shape 261"/>
          <p:cNvSpPr/>
          <p:nvPr/>
        </p:nvSpPr>
        <p:spPr>
          <a:xfrm>
            <a:off x="3347422" y="1245612"/>
            <a:ext cx="808660"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dirty="0">
                <a:solidFill>
                  <a:srgbClr val="FFFFFF"/>
                </a:solidFill>
              </a:rPr>
              <a:t>JavaScript</a:t>
            </a:r>
          </a:p>
        </p:txBody>
      </p:sp>
      <p:sp>
        <p:nvSpPr>
          <p:cNvPr id="13" name="Shape 262"/>
          <p:cNvSpPr/>
          <p:nvPr/>
        </p:nvSpPr>
        <p:spPr>
          <a:xfrm>
            <a:off x="4492401" y="1245611"/>
            <a:ext cx="808659" cy="367574"/>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14" name="Shape 263"/>
          <p:cNvSpPr/>
          <p:nvPr/>
        </p:nvSpPr>
        <p:spPr>
          <a:xfrm>
            <a:off x="4492401" y="1837883"/>
            <a:ext cx="808659" cy="367574"/>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5" name="Shape 270"/>
          <p:cNvSpPr/>
          <p:nvPr/>
        </p:nvSpPr>
        <p:spPr>
          <a:xfrm>
            <a:off x="3791132" y="2971276"/>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6" name="Picture 15"/>
          <p:cNvPicPr>
            <a:picLocks noChangeAspect="1"/>
          </p:cNvPicPr>
          <p:nvPr/>
        </p:nvPicPr>
        <p:blipFill>
          <a:blip r:embed="rId3"/>
          <a:stretch>
            <a:fillRect/>
          </a:stretch>
        </p:blipFill>
        <p:spPr>
          <a:xfrm>
            <a:off x="3557963" y="3270529"/>
            <a:ext cx="474025" cy="448898"/>
          </a:xfrm>
          <a:prstGeom prst="rect">
            <a:avLst/>
          </a:prstGeom>
        </p:spPr>
      </p:pic>
      <p:sp>
        <p:nvSpPr>
          <p:cNvPr id="18" name="Shape 293"/>
          <p:cNvSpPr txBox="1">
            <a:spLocks/>
          </p:cNvSpPr>
          <p:nvPr/>
        </p:nvSpPr>
        <p:spPr>
          <a:xfrm>
            <a:off x="366713" y="71438"/>
            <a:ext cx="8410576" cy="554104"/>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008774"/>
                </a:solidFill>
                <a:ea typeface="+mj-ea"/>
              </a:rPr>
              <a:t>SOA Architecture</a:t>
            </a:r>
            <a:endParaRPr lang="en-US" sz="2800" dirty="0">
              <a:solidFill>
                <a:srgbClr val="008774"/>
              </a:solidFill>
              <a:ea typeface="+mj-ea"/>
            </a:endParaRPr>
          </a:p>
        </p:txBody>
      </p:sp>
      <p:sp>
        <p:nvSpPr>
          <p:cNvPr id="19" name="Shape 276"/>
          <p:cNvSpPr/>
          <p:nvPr/>
        </p:nvSpPr>
        <p:spPr>
          <a:xfrm rot="5400000">
            <a:off x="5544927" y="1933676"/>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cxnSp>
        <p:nvCxnSpPr>
          <p:cNvPr id="20" name="Straight Connector 19"/>
          <p:cNvCxnSpPr/>
          <p:nvPr/>
        </p:nvCxnSpPr>
        <p:spPr>
          <a:xfrm flipH="1">
            <a:off x="2226238" y="1722407"/>
            <a:ext cx="3531125" cy="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226238" y="2349198"/>
            <a:ext cx="3531125" cy="0"/>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3711242" y="831151"/>
            <a:ext cx="1" cy="3123683"/>
          </a:xfrm>
          <a:prstGeom prst="line">
            <a:avLst/>
          </a:prstGeom>
          <a:ln>
            <a:solidFill>
              <a:srgbClr val="FF0000"/>
            </a:solidFill>
            <a:prstDash val="solid"/>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557963" y="440876"/>
            <a:ext cx="1994018" cy="369332"/>
          </a:xfrm>
          <a:prstGeom prst="rect">
            <a:avLst/>
          </a:prstGeom>
          <a:noFill/>
        </p:spPr>
        <p:txBody>
          <a:bodyPr wrap="none" rtlCol="0">
            <a:spAutoFit/>
          </a:bodyPr>
          <a:lstStyle/>
          <a:p>
            <a:r>
              <a:rPr lang="en-US" dirty="0" smtClean="0">
                <a:solidFill>
                  <a:srgbClr val="FFFFFF"/>
                </a:solidFill>
              </a:rPr>
              <a:t>Business Change</a:t>
            </a:r>
            <a:endParaRPr lang="en-US" dirty="0">
              <a:solidFill>
                <a:srgbClr val="FFFFFF"/>
              </a:solidFill>
            </a:endParaRPr>
          </a:p>
        </p:txBody>
      </p:sp>
      <p:pic>
        <p:nvPicPr>
          <p:cNvPr id="28" name="Picture 27" descr="noun_65871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9611" t="1389" r="6576" b="14154"/>
          <a:stretch/>
        </p:blipFill>
        <p:spPr>
          <a:xfrm>
            <a:off x="6754577" y="3164596"/>
            <a:ext cx="500770" cy="504619"/>
          </a:xfrm>
          <a:prstGeom prst="rect">
            <a:avLst/>
          </a:prstGeom>
        </p:spPr>
      </p:pic>
    </p:spTree>
    <p:extLst>
      <p:ext uri="{BB962C8B-B14F-4D97-AF65-F5344CB8AC3E}">
        <p14:creationId xmlns:p14="http://schemas.microsoft.com/office/powerpoint/2010/main" val="2416609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30" presetClass="emph" presetSubtype="0" fill="hold" grpId="0" nodeType="clickEffect">
                                  <p:stCondLst>
                                    <p:cond delay="0"/>
                                  </p:stCondLst>
                                  <p:childTnLst>
                                    <p:animClr clrSpc="hsl" dir="cw">
                                      <p:cBhvr override="childStyle">
                                        <p:cTn id="22" dur="500" fill="hold"/>
                                        <p:tgtEl>
                                          <p:spTgt spid="12"/>
                                        </p:tgtEl>
                                        <p:attrNameLst>
                                          <p:attrName>style.color</p:attrName>
                                        </p:attrNameLst>
                                      </p:cBhvr>
                                      <p:by>
                                        <p:hsl h="0" s="12549" l="25098"/>
                                      </p:by>
                                    </p:animClr>
                                    <p:animClr clrSpc="hsl" dir="cw">
                                      <p:cBhvr>
                                        <p:cTn id="23" dur="500" fill="hold"/>
                                        <p:tgtEl>
                                          <p:spTgt spid="12"/>
                                        </p:tgtEl>
                                        <p:attrNameLst>
                                          <p:attrName>fillcolor</p:attrName>
                                        </p:attrNameLst>
                                      </p:cBhvr>
                                      <p:by>
                                        <p:hsl h="0" s="12549" l="25098"/>
                                      </p:by>
                                    </p:animClr>
                                    <p:animClr clrSpc="hsl" dir="cw">
                                      <p:cBhvr>
                                        <p:cTn id="24" dur="500" fill="hold"/>
                                        <p:tgtEl>
                                          <p:spTgt spid="12"/>
                                        </p:tgtEl>
                                        <p:attrNameLst>
                                          <p:attrName>stroke.color</p:attrName>
                                        </p:attrNameLst>
                                      </p:cBhvr>
                                      <p:by>
                                        <p:hsl h="0" s="12549" l="25098"/>
                                      </p:by>
                                    </p:animClr>
                                    <p:set>
                                      <p:cBhvr>
                                        <p:cTn id="25" dur="500" fill="hold"/>
                                        <p:tgtEl>
                                          <p:spTgt spid="12"/>
                                        </p:tgtEl>
                                        <p:attrNameLst>
                                          <p:attrName>fill.type</p:attrName>
                                        </p:attrNameLst>
                                      </p:cBhvr>
                                      <p:to>
                                        <p:strVal val="solid"/>
                                      </p:to>
                                    </p:set>
                                  </p:childTnLst>
                                </p:cTn>
                              </p:par>
                              <p:par>
                                <p:cTn id="26" presetID="30" presetClass="emph" presetSubtype="0" fill="hold" grpId="0" nodeType="withEffect">
                                  <p:stCondLst>
                                    <p:cond delay="0"/>
                                  </p:stCondLst>
                                  <p:childTnLst>
                                    <p:animClr clrSpc="hsl" dir="cw">
                                      <p:cBhvr override="childStyle">
                                        <p:cTn id="27" dur="500" fill="hold"/>
                                        <p:tgtEl>
                                          <p:spTgt spid="10"/>
                                        </p:tgtEl>
                                        <p:attrNameLst>
                                          <p:attrName>style.color</p:attrName>
                                        </p:attrNameLst>
                                      </p:cBhvr>
                                      <p:by>
                                        <p:hsl h="0" s="12549" l="25098"/>
                                      </p:by>
                                    </p:animClr>
                                    <p:animClr clrSpc="hsl" dir="cw">
                                      <p:cBhvr>
                                        <p:cTn id="28" dur="500" fill="hold"/>
                                        <p:tgtEl>
                                          <p:spTgt spid="10"/>
                                        </p:tgtEl>
                                        <p:attrNameLst>
                                          <p:attrName>fillcolor</p:attrName>
                                        </p:attrNameLst>
                                      </p:cBhvr>
                                      <p:by>
                                        <p:hsl h="0" s="12549" l="25098"/>
                                      </p:by>
                                    </p:animClr>
                                    <p:animClr clrSpc="hsl" dir="cw">
                                      <p:cBhvr>
                                        <p:cTn id="29" dur="500" fill="hold"/>
                                        <p:tgtEl>
                                          <p:spTgt spid="10"/>
                                        </p:tgtEl>
                                        <p:attrNameLst>
                                          <p:attrName>stroke.color</p:attrName>
                                        </p:attrNameLst>
                                      </p:cBhvr>
                                      <p:by>
                                        <p:hsl h="0" s="12549" l="25098"/>
                                      </p:by>
                                    </p:animClr>
                                    <p:set>
                                      <p:cBhvr>
                                        <p:cTn id="30" dur="500" fill="hold"/>
                                        <p:tgtEl>
                                          <p:spTgt spid="10"/>
                                        </p:tgtEl>
                                        <p:attrNameLst>
                                          <p:attrName>fill.type</p:attrName>
                                        </p:attrNameLst>
                                      </p:cBhvr>
                                      <p:to>
                                        <p:strVal val="solid"/>
                                      </p:to>
                                    </p:set>
                                  </p:childTnLst>
                                </p:cTn>
                              </p:par>
                              <p:par>
                                <p:cTn id="31" presetID="30" presetClass="emph" presetSubtype="0" fill="hold" grpId="0" nodeType="withEffect">
                                  <p:stCondLst>
                                    <p:cond delay="0"/>
                                  </p:stCondLst>
                                  <p:childTnLst>
                                    <p:animClr clrSpc="hsl" dir="cw">
                                      <p:cBhvr override="childStyle">
                                        <p:cTn id="32" dur="500" fill="hold"/>
                                        <p:tgtEl>
                                          <p:spTgt spid="9"/>
                                        </p:tgtEl>
                                        <p:attrNameLst>
                                          <p:attrName>style.color</p:attrName>
                                        </p:attrNameLst>
                                      </p:cBhvr>
                                      <p:by>
                                        <p:hsl h="0" s="12549" l="25098"/>
                                      </p:by>
                                    </p:animClr>
                                    <p:animClr clrSpc="hsl" dir="cw">
                                      <p:cBhvr>
                                        <p:cTn id="33" dur="500" fill="hold"/>
                                        <p:tgtEl>
                                          <p:spTgt spid="9"/>
                                        </p:tgtEl>
                                        <p:attrNameLst>
                                          <p:attrName>fillcolor</p:attrName>
                                        </p:attrNameLst>
                                      </p:cBhvr>
                                      <p:by>
                                        <p:hsl h="0" s="12549" l="25098"/>
                                      </p:by>
                                    </p:animClr>
                                    <p:animClr clrSpc="hsl" dir="cw">
                                      <p:cBhvr>
                                        <p:cTn id="34" dur="500" fill="hold"/>
                                        <p:tgtEl>
                                          <p:spTgt spid="9"/>
                                        </p:tgtEl>
                                        <p:attrNameLst>
                                          <p:attrName>stroke.color</p:attrName>
                                        </p:attrNameLst>
                                      </p:cBhvr>
                                      <p:by>
                                        <p:hsl h="0" s="12549" l="25098"/>
                                      </p:by>
                                    </p:animClr>
                                    <p:set>
                                      <p:cBhvr>
                                        <p:cTn id="35" dur="500" fill="hold"/>
                                        <p:tgtEl>
                                          <p:spTgt spid="9"/>
                                        </p:tgtEl>
                                        <p:attrNameLst>
                                          <p:attrName>fill.type</p:attrName>
                                        </p:attrNameLst>
                                      </p:cBhvr>
                                      <p:to>
                                        <p:strVal val="solid"/>
                                      </p:to>
                                    </p:set>
                                  </p:childTnLst>
                                </p:cTn>
                              </p:par>
                              <p:par>
                                <p:cTn id="36" presetID="26" presetClass="emph" presetSubtype="0" fill="hold" nodeType="withEffect">
                                  <p:stCondLst>
                                    <p:cond delay="0"/>
                                  </p:stCondLst>
                                  <p:childTnLst>
                                    <p:animEffect transition="out" filter="fade">
                                      <p:cBhvr>
                                        <p:cTn id="37" dur="500" tmFilter="0, 0; .2, .5; .8, .5; 1, 0"/>
                                        <p:tgtEl>
                                          <p:spTgt spid="16"/>
                                        </p:tgtEl>
                                      </p:cBhvr>
                                    </p:animEffect>
                                    <p:animScale>
                                      <p:cBhvr>
                                        <p:cTn id="38" dur="250" autoRev="1" fill="hold"/>
                                        <p:tgtEl>
                                          <p:spTgt spid="16"/>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537022"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921460"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7296052"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3471169" y="3989181"/>
            <a:ext cx="407887" cy="509858"/>
          </a:xfrm>
          <a:prstGeom prst="rect">
            <a:avLst/>
          </a:prstGeom>
          <a:ln w="12700">
            <a:miter lim="400000"/>
          </a:ln>
        </p:spPr>
      </p:pic>
      <p:pic>
        <p:nvPicPr>
          <p:cNvPr id="288" name="pasted-image.pdf"/>
          <p:cNvPicPr/>
          <p:nvPr/>
        </p:nvPicPr>
        <p:blipFill>
          <a:blip r:embed="rId5">
            <a:extLst/>
          </a:blip>
          <a:stretch>
            <a:fillRect/>
          </a:stretch>
        </p:blipFill>
        <p:spPr>
          <a:xfrm>
            <a:off x="1640231" y="3212363"/>
            <a:ext cx="488752" cy="412385"/>
          </a:xfrm>
          <a:prstGeom prst="rect">
            <a:avLst/>
          </a:prstGeom>
          <a:ln w="12700">
            <a:miter lim="400000"/>
          </a:ln>
        </p:spPr>
      </p:pic>
      <p:pic>
        <p:nvPicPr>
          <p:cNvPr id="289" name="pasted-image.pdf"/>
          <p:cNvPicPr/>
          <p:nvPr/>
        </p:nvPicPr>
        <p:blipFill>
          <a:blip r:embed="rId6">
            <a:extLst/>
          </a:blip>
          <a:stretch>
            <a:fillRect/>
          </a:stretch>
        </p:blipFill>
        <p:spPr>
          <a:xfrm>
            <a:off x="3196888" y="3262442"/>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3434549" y="812666"/>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4560848" y="808127"/>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5773042" y="787863"/>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algn="l">
              <a:defRPr sz="1800">
                <a:solidFill>
                  <a:srgbClr val="000000"/>
                </a:solidFill>
                <a:uFillTx/>
              </a:defRPr>
            </a:pPr>
            <a:r>
              <a:rPr lang="en-US" sz="2800" b="0" dirty="0" err="1">
                <a:solidFill>
                  <a:srgbClr val="008774"/>
                </a:solidFill>
                <a:ea typeface="+mj-ea"/>
              </a:rPr>
              <a:t>Microservice</a:t>
            </a:r>
            <a:r>
              <a:rPr lang="en-US" sz="2800" b="0" dirty="0">
                <a:solidFill>
                  <a:srgbClr val="008774"/>
                </a:solidFill>
                <a:ea typeface="+mj-ea"/>
              </a:rPr>
              <a:t> Architecture</a:t>
            </a:r>
            <a:endParaRPr sz="2800" b="0" dirty="0">
              <a:solidFill>
                <a:srgbClr val="008774"/>
              </a:solidFill>
              <a:ea typeface="+mj-ea"/>
            </a:endParaRPr>
          </a:p>
        </p:txBody>
      </p:sp>
      <p:sp>
        <p:nvSpPr>
          <p:cNvPr id="294" name="Shape 294"/>
          <p:cNvSpPr>
            <a:spLocks noGrp="1"/>
          </p:cNvSpPr>
          <p:nvPr>
            <p:ph type="sldNum" sz="quarter" idx="4294967295"/>
          </p:nvPr>
        </p:nvSpPr>
        <p:spPr>
          <a:xfrm>
            <a:off x="8610600" y="5021263"/>
            <a:ext cx="533400" cy="1270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sp>
        <p:nvSpPr>
          <p:cNvPr id="295" name="Shape 295"/>
          <p:cNvSpPr/>
          <p:nvPr/>
        </p:nvSpPr>
        <p:spPr>
          <a:xfrm>
            <a:off x="5102396" y="3379735"/>
            <a:ext cx="719373" cy="650531"/>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solidFill>
                <a:schemeClr val="bg1">
                  <a:lumMod val="50000"/>
                </a:schemeClr>
              </a:solidFill>
            </a:endParaRPr>
          </a:p>
        </p:txBody>
      </p:sp>
      <p:sp>
        <p:nvSpPr>
          <p:cNvPr id="296" name="Shape 296"/>
          <p:cNvSpPr/>
          <p:nvPr/>
        </p:nvSpPr>
        <p:spPr>
          <a:xfrm flipH="1">
            <a:off x="4583942" y="1966638"/>
            <a:ext cx="172149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solidFill>
                <a:schemeClr val="bg1">
                  <a:lumMod val="50000"/>
                </a:schemeClr>
              </a:solidFill>
            </a:endParaRPr>
          </a:p>
        </p:txBody>
      </p:sp>
      <p:sp>
        <p:nvSpPr>
          <p:cNvPr id="297" name="Shape 297"/>
          <p:cNvSpPr/>
          <p:nvPr/>
        </p:nvSpPr>
        <p:spPr>
          <a:xfrm rot="5400000">
            <a:off x="1662732" y="2789376"/>
            <a:ext cx="696549"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298" name="Shape 298"/>
          <p:cNvSpPr/>
          <p:nvPr/>
        </p:nvSpPr>
        <p:spPr>
          <a:xfrm rot="5400000">
            <a:off x="5045350" y="2857831"/>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299" name="Shape 299"/>
          <p:cNvSpPr/>
          <p:nvPr/>
        </p:nvSpPr>
        <p:spPr>
          <a:xfrm flipV="1">
            <a:off x="5911234" y="2986602"/>
            <a:ext cx="954525" cy="638145"/>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305" name="Shape 305"/>
          <p:cNvSpPr/>
          <p:nvPr/>
        </p:nvSpPr>
        <p:spPr>
          <a:xfrm>
            <a:off x="5911235" y="3788972"/>
            <a:ext cx="661443" cy="378375"/>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306" name="Shape 306"/>
          <p:cNvSpPr/>
          <p:nvPr/>
        </p:nvSpPr>
        <p:spPr>
          <a:xfrm rot="5400000">
            <a:off x="7118371" y="3492064"/>
            <a:ext cx="282129"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chemeClr val="bg1">
                    <a:lumMod val="50000"/>
                  </a:schemeClr>
                </a:solidFill>
                <a:uFill>
                  <a:solidFill>
                    <a:srgbClr val="4D4D4D"/>
                  </a:solidFill>
                </a:uFill>
              </a:rPr>
              <a:t>…</a:t>
            </a:r>
          </a:p>
        </p:txBody>
      </p:sp>
      <p:grpSp>
        <p:nvGrpSpPr>
          <p:cNvPr id="315" name="Group 315"/>
          <p:cNvGrpSpPr/>
          <p:nvPr/>
        </p:nvGrpSpPr>
        <p:grpSpPr>
          <a:xfrm>
            <a:off x="1679648" y="853766"/>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solidFill>
                  <a:schemeClr val="bg1">
                    <a:lumMod val="50000"/>
                  </a:schemeClr>
                </a:solidFill>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solidFill>
                    <a:schemeClr val="bg1">
                      <a:lumMod val="50000"/>
                    </a:schemeClr>
                  </a:solidFill>
                </a:endParaRPr>
              </a:p>
            </p:txBody>
          </p:sp>
        </p:grpSp>
      </p:grpSp>
      <p:sp>
        <p:nvSpPr>
          <p:cNvPr id="318" name="Shape 318"/>
          <p:cNvSpPr/>
          <p:nvPr/>
        </p:nvSpPr>
        <p:spPr>
          <a:xfrm>
            <a:off x="7792439" y="3075663"/>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319" name="Shape 319"/>
          <p:cNvSpPr/>
          <p:nvPr/>
        </p:nvSpPr>
        <p:spPr>
          <a:xfrm flipV="1">
            <a:off x="7792439" y="3853377"/>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325" name="Shape 325"/>
          <p:cNvSpPr/>
          <p:nvPr/>
        </p:nvSpPr>
        <p:spPr>
          <a:xfrm>
            <a:off x="1464581" y="2645515"/>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326" name="Shape 326"/>
          <p:cNvSpPr/>
          <p:nvPr/>
        </p:nvSpPr>
        <p:spPr>
          <a:xfrm>
            <a:off x="5538185" y="275010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AMQP</a:t>
            </a:r>
          </a:p>
        </p:txBody>
      </p:sp>
      <p:sp>
        <p:nvSpPr>
          <p:cNvPr id="327" name="Shape 327"/>
          <p:cNvSpPr/>
          <p:nvPr/>
        </p:nvSpPr>
        <p:spPr>
          <a:xfrm>
            <a:off x="6060694"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AMQP</a:t>
            </a:r>
          </a:p>
        </p:txBody>
      </p:sp>
      <p:sp>
        <p:nvSpPr>
          <p:cNvPr id="328" name="Shape 328"/>
          <p:cNvSpPr/>
          <p:nvPr/>
        </p:nvSpPr>
        <p:spPr>
          <a:xfrm>
            <a:off x="876298" y="3979358"/>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2560932" y="3979358"/>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8160507" y="3949637"/>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chemeClr val="bg1">
                    <a:lumMod val="50000"/>
                  </a:schemeClr>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3568292" y="3035794"/>
            <a:ext cx="485614" cy="409737"/>
          </a:xfrm>
          <a:prstGeom prst="rect">
            <a:avLst/>
          </a:prstGeom>
          <a:ln w="12700">
            <a:miter lim="400000"/>
          </a:ln>
        </p:spPr>
      </p:pic>
      <p:pic>
        <p:nvPicPr>
          <p:cNvPr id="333" name="pasted-image.pdf"/>
          <p:cNvPicPr/>
          <p:nvPr/>
        </p:nvPicPr>
        <p:blipFill>
          <a:blip r:embed="rId6">
            <a:extLst/>
          </a:blip>
          <a:stretch>
            <a:fillRect/>
          </a:stretch>
        </p:blipFill>
        <p:spPr>
          <a:xfrm>
            <a:off x="3577742" y="3467311"/>
            <a:ext cx="485614" cy="409737"/>
          </a:xfrm>
          <a:prstGeom prst="rect">
            <a:avLst/>
          </a:prstGeom>
          <a:ln w="12700">
            <a:miter lim="400000"/>
          </a:ln>
        </p:spPr>
      </p:pic>
      <p:pic>
        <p:nvPicPr>
          <p:cNvPr id="334" name="pasted-image.pdf"/>
          <p:cNvPicPr/>
          <p:nvPr/>
        </p:nvPicPr>
        <p:blipFill>
          <a:blip r:embed="rId5">
            <a:extLst/>
          </a:blip>
          <a:stretch>
            <a:fillRect/>
          </a:stretch>
        </p:blipFill>
        <p:spPr>
          <a:xfrm>
            <a:off x="2011008" y="3437153"/>
            <a:ext cx="488752" cy="412385"/>
          </a:xfrm>
          <a:prstGeom prst="rect">
            <a:avLst/>
          </a:prstGeom>
          <a:ln w="12700">
            <a:miter lim="400000"/>
          </a:ln>
        </p:spPr>
      </p:pic>
      <p:pic>
        <p:nvPicPr>
          <p:cNvPr id="335" name="pasted-image.pdf"/>
          <p:cNvPicPr/>
          <p:nvPr/>
        </p:nvPicPr>
        <p:blipFill>
          <a:blip r:embed="rId11">
            <a:extLst/>
          </a:blip>
          <a:stretch>
            <a:fillRect/>
          </a:stretch>
        </p:blipFill>
        <p:spPr>
          <a:xfrm>
            <a:off x="1788047" y="3989181"/>
            <a:ext cx="415646" cy="519558"/>
          </a:xfrm>
          <a:prstGeom prst="rect">
            <a:avLst/>
          </a:prstGeom>
          <a:ln w="12700">
            <a:miter lim="400000"/>
          </a:ln>
        </p:spPr>
      </p:pic>
      <p:pic>
        <p:nvPicPr>
          <p:cNvPr id="336" name="pasted-image.pdf"/>
          <p:cNvPicPr/>
          <p:nvPr/>
        </p:nvPicPr>
        <p:blipFill>
          <a:blip r:embed="rId3">
            <a:extLst/>
          </a:blip>
          <a:stretch>
            <a:fillRect/>
          </a:stretch>
        </p:blipFill>
        <p:spPr>
          <a:xfrm>
            <a:off x="6513105"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897544"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7272135"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5272888" y="3549379"/>
            <a:ext cx="381001" cy="317501"/>
          </a:xfrm>
          <a:prstGeom prst="rect">
            <a:avLst/>
          </a:prstGeom>
          <a:ln w="12700">
            <a:miter lim="400000"/>
          </a:ln>
        </p:spPr>
      </p:pic>
      <p:pic>
        <p:nvPicPr>
          <p:cNvPr id="340" name="pasted-image.pdf"/>
          <p:cNvPicPr/>
          <p:nvPr/>
        </p:nvPicPr>
        <p:blipFill>
          <a:blip r:embed="rId13">
            <a:extLst/>
          </a:blip>
          <a:stretch>
            <a:fillRect/>
          </a:stretch>
        </p:blipFill>
        <p:spPr>
          <a:xfrm>
            <a:off x="5309584" y="2054623"/>
            <a:ext cx="228601" cy="203201"/>
          </a:xfrm>
          <a:prstGeom prst="rect">
            <a:avLst/>
          </a:prstGeom>
          <a:ln w="12700">
            <a:miter lim="400000"/>
          </a:ln>
        </p:spPr>
      </p:pic>
      <p:pic>
        <p:nvPicPr>
          <p:cNvPr id="341" name="pasted-image.pdf"/>
          <p:cNvPicPr/>
          <p:nvPr/>
        </p:nvPicPr>
        <p:blipFill>
          <a:blip r:embed="rId14">
            <a:extLst/>
          </a:blip>
          <a:stretch>
            <a:fillRect/>
          </a:stretch>
        </p:blipFill>
        <p:spPr>
          <a:xfrm>
            <a:off x="8208091" y="3423651"/>
            <a:ext cx="407887" cy="509858"/>
          </a:xfrm>
          <a:prstGeom prst="rect">
            <a:avLst/>
          </a:prstGeom>
          <a:ln w="12700">
            <a:miter lim="400000"/>
          </a:ln>
        </p:spPr>
      </p:pic>
      <p:sp>
        <p:nvSpPr>
          <p:cNvPr id="60" name="Shape 296"/>
          <p:cNvSpPr/>
          <p:nvPr/>
        </p:nvSpPr>
        <p:spPr>
          <a:xfrm flipH="1">
            <a:off x="3104929" y="1966638"/>
            <a:ext cx="924232"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solidFill>
                <a:schemeClr val="bg1">
                  <a:lumMod val="50000"/>
                </a:schemeClr>
              </a:solidFill>
            </a:endParaRPr>
          </a:p>
        </p:txBody>
      </p:sp>
      <p:sp>
        <p:nvSpPr>
          <p:cNvPr id="62" name="Shape 296"/>
          <p:cNvSpPr/>
          <p:nvPr/>
        </p:nvSpPr>
        <p:spPr>
          <a:xfrm flipH="1">
            <a:off x="1701282" y="1966638"/>
            <a:ext cx="636896"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solidFill>
                <a:schemeClr val="bg1">
                  <a:lumMod val="50000"/>
                </a:schemeClr>
              </a:solidFill>
            </a:endParaRPr>
          </a:p>
        </p:txBody>
      </p:sp>
      <p:pic>
        <p:nvPicPr>
          <p:cNvPr id="64" name="pasted-image.pdf"/>
          <p:cNvPicPr/>
          <p:nvPr/>
        </p:nvPicPr>
        <p:blipFill>
          <a:blip r:embed="rId13">
            <a:extLst/>
          </a:blip>
          <a:stretch>
            <a:fillRect/>
          </a:stretch>
        </p:blipFill>
        <p:spPr>
          <a:xfrm>
            <a:off x="3452744" y="2054623"/>
            <a:ext cx="228601" cy="203201"/>
          </a:xfrm>
          <a:prstGeom prst="rect">
            <a:avLst/>
          </a:prstGeom>
          <a:ln w="12700">
            <a:miter lim="400000"/>
          </a:ln>
        </p:spPr>
      </p:pic>
      <p:pic>
        <p:nvPicPr>
          <p:cNvPr id="65" name="pasted-image.pdf"/>
          <p:cNvPicPr/>
          <p:nvPr/>
        </p:nvPicPr>
        <p:blipFill>
          <a:blip r:embed="rId13">
            <a:extLst/>
          </a:blip>
          <a:stretch>
            <a:fillRect/>
          </a:stretch>
        </p:blipFill>
        <p:spPr>
          <a:xfrm>
            <a:off x="1906589" y="2054623"/>
            <a:ext cx="228601" cy="203201"/>
          </a:xfrm>
          <a:prstGeom prst="rect">
            <a:avLst/>
          </a:prstGeom>
          <a:ln w="12700">
            <a:miter lim="400000"/>
          </a:ln>
        </p:spPr>
      </p:pic>
      <p:sp>
        <p:nvSpPr>
          <p:cNvPr id="66" name="Shape 297"/>
          <p:cNvSpPr/>
          <p:nvPr/>
        </p:nvSpPr>
        <p:spPr>
          <a:xfrm rot="5400000">
            <a:off x="1769532" y="1648240"/>
            <a:ext cx="507443"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67" name="Shape 325"/>
          <p:cNvSpPr/>
          <p:nvPr/>
        </p:nvSpPr>
        <p:spPr>
          <a:xfrm>
            <a:off x="1476828" y="154051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68" name="Shape 297"/>
          <p:cNvSpPr/>
          <p:nvPr/>
        </p:nvSpPr>
        <p:spPr>
          <a:xfrm rot="5400000">
            <a:off x="3315635" y="1648240"/>
            <a:ext cx="507443"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69" name="Shape 325"/>
          <p:cNvSpPr/>
          <p:nvPr/>
        </p:nvSpPr>
        <p:spPr>
          <a:xfrm>
            <a:off x="3022931" y="154051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70" name="Shape 297"/>
          <p:cNvSpPr/>
          <p:nvPr/>
        </p:nvSpPr>
        <p:spPr>
          <a:xfrm rot="5400000">
            <a:off x="4585828" y="1648240"/>
            <a:ext cx="507443"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71" name="Shape 325"/>
          <p:cNvSpPr/>
          <p:nvPr/>
        </p:nvSpPr>
        <p:spPr>
          <a:xfrm>
            <a:off x="4293124" y="154051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72" name="Shape 297"/>
          <p:cNvSpPr/>
          <p:nvPr/>
        </p:nvSpPr>
        <p:spPr>
          <a:xfrm rot="5400000">
            <a:off x="5761931" y="1648240"/>
            <a:ext cx="507443"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73" name="Shape 325"/>
          <p:cNvSpPr/>
          <p:nvPr/>
        </p:nvSpPr>
        <p:spPr>
          <a:xfrm>
            <a:off x="5469227" y="154051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sp>
        <p:nvSpPr>
          <p:cNvPr id="74" name="Shape 297"/>
          <p:cNvSpPr/>
          <p:nvPr/>
        </p:nvSpPr>
        <p:spPr>
          <a:xfrm rot="5400000">
            <a:off x="3286426" y="2724030"/>
            <a:ext cx="565859"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chemeClr val="bg1">
                  <a:lumMod val="50000"/>
                </a:schemeClr>
              </a:solidFill>
            </a:endParaRPr>
          </a:p>
        </p:txBody>
      </p:sp>
      <p:sp>
        <p:nvSpPr>
          <p:cNvPr id="75" name="Shape 325"/>
          <p:cNvSpPr/>
          <p:nvPr/>
        </p:nvSpPr>
        <p:spPr>
          <a:xfrm>
            <a:off x="3022930" y="2645515"/>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lumMod val="50000"/>
                  </a:schemeClr>
                </a:solidFill>
                <a:uFill>
                  <a:solidFill>
                    <a:srgbClr val="4D4D4D"/>
                  </a:solidFill>
                </a:uFill>
              </a:rPr>
              <a:t>HTTP</a:t>
            </a:r>
          </a:p>
        </p:txBody>
      </p:sp>
      <p:cxnSp>
        <p:nvCxnSpPr>
          <p:cNvPr id="76" name="Straight Connector 75"/>
          <p:cNvCxnSpPr/>
          <p:nvPr/>
        </p:nvCxnSpPr>
        <p:spPr>
          <a:xfrm flipV="1">
            <a:off x="2751776" y="853767"/>
            <a:ext cx="0" cy="3670515"/>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flipV="1">
            <a:off x="3569355" y="787863"/>
            <a:ext cx="3279" cy="3687289"/>
          </a:xfrm>
          <a:prstGeom prst="line">
            <a:avLst/>
          </a:prstGeom>
          <a:ln>
            <a:solidFill>
              <a:srgbClr val="FF0000"/>
            </a:solidFill>
            <a:prstDash val="solid"/>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4181527" y="852519"/>
            <a:ext cx="0" cy="3670515"/>
          </a:xfrm>
          <a:prstGeom prst="line">
            <a:avLst/>
          </a:prstGeom>
          <a:ln>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3557963" y="440876"/>
            <a:ext cx="1994018" cy="369332"/>
          </a:xfrm>
          <a:prstGeom prst="rect">
            <a:avLst/>
          </a:prstGeom>
          <a:noFill/>
        </p:spPr>
        <p:txBody>
          <a:bodyPr wrap="none" rtlCol="0">
            <a:spAutoFit/>
          </a:bodyPr>
          <a:lstStyle/>
          <a:p>
            <a:r>
              <a:rPr lang="en-US" dirty="0" smtClean="0">
                <a:solidFill>
                  <a:srgbClr val="FFFFFF"/>
                </a:solidFill>
              </a:rPr>
              <a:t>Business Change</a:t>
            </a:r>
            <a:endParaRPr lang="en-US" dirty="0">
              <a:solidFill>
                <a:srgbClr val="FFFFFF"/>
              </a:solidFill>
            </a:endParaRPr>
          </a:p>
        </p:txBody>
      </p:sp>
    </p:spTree>
    <p:extLst>
      <p:ext uri="{BB962C8B-B14F-4D97-AF65-F5344CB8AC3E}">
        <p14:creationId xmlns:p14="http://schemas.microsoft.com/office/powerpoint/2010/main" val="2945695961"/>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par>
                                <p:cTn id="8" presetID="9" presetClass="entr" presetSubtype="0"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dissolve">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dissolve">
                                      <p:cBhvr>
                                        <p:cTn id="15" dur="500"/>
                                        <p:tgtEl>
                                          <p:spTgt spid="7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dissolve">
                                      <p:cBhvr>
                                        <p:cTn id="1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27</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smtClean="0">
                <a:solidFill>
                  <a:srgbClr val="7F7F7F"/>
                </a:solidFill>
              </a:rPr>
              <a:t>Twelve Factor Apps (http://12factor.net/)</a:t>
            </a:r>
          </a:p>
          <a:p>
            <a:pPr marL="654050" indent="-514350">
              <a:lnSpc>
                <a:spcPct val="115000"/>
              </a:lnSpc>
              <a:buSzPct val="77777"/>
              <a:buFont typeface="Arial"/>
              <a:buChar char="•"/>
            </a:pPr>
            <a:r>
              <a:rPr lang="en-US" sz="2800" dirty="0" smtClean="0">
                <a:solidFill>
                  <a:srgbClr val="7F7F7F"/>
                </a:solidFill>
              </a:rPr>
              <a:t>Continuously </a:t>
            </a:r>
            <a:r>
              <a:rPr lang="en-US" sz="2800" dirty="0">
                <a:solidFill>
                  <a:srgbClr val="7F7F7F"/>
                </a:solidFill>
              </a:rPr>
              <a:t>Delivered</a:t>
            </a:r>
          </a:p>
          <a:p>
            <a:pPr marL="654050" indent="-514350">
              <a:lnSpc>
                <a:spcPct val="115000"/>
              </a:lnSpc>
              <a:buSzPct val="77777"/>
              <a:buFont typeface="Arial"/>
              <a:buChar char="•"/>
            </a:pPr>
            <a:r>
              <a:rPr lang="en-US" sz="2800" dirty="0" smtClean="0">
                <a:solidFill>
                  <a:srgbClr val="7F7F7F"/>
                </a:solidFill>
              </a:rPr>
              <a:t>Microservices</a:t>
            </a:r>
          </a:p>
          <a:p>
            <a:pPr marL="654050" indent="-514350">
              <a:lnSpc>
                <a:spcPct val="115000"/>
              </a:lnSpc>
              <a:buSzPct val="77777"/>
              <a:buFont typeface="Arial"/>
              <a:buChar char="•"/>
            </a:pPr>
            <a:r>
              <a:rPr lang="en-US" sz="2800" b="1" dirty="0" smtClean="0">
                <a:solidFill>
                  <a:srgbClr val="FFFFFF"/>
                </a:solidFill>
              </a:rPr>
              <a:t>DevOps</a:t>
            </a:r>
            <a:endParaRPr lang="en-US" sz="2800" b="1" dirty="0">
              <a:solidFill>
                <a:srgbClr val="FFFFFF"/>
              </a:solidFill>
            </a:endParaRPr>
          </a:p>
          <a:p>
            <a:pPr marL="654050" indent="-514350">
              <a:lnSpc>
                <a:spcPct val="115000"/>
              </a:lnSpc>
              <a:buSzPct val="77777"/>
              <a:buFont typeface="Arial"/>
              <a:buChar char="•"/>
            </a:pPr>
            <a:r>
              <a:rPr lang="en-US" sz="2800" dirty="0" smtClean="0">
                <a:solidFill>
                  <a:srgbClr val="7F7F7F"/>
                </a:solidFill>
              </a:rPr>
              <a:t>Self</a:t>
            </a:r>
            <a:r>
              <a:rPr lang="en-US" sz="2800" dirty="0">
                <a:solidFill>
                  <a:srgbClr val="7F7F7F"/>
                </a:solidFill>
              </a:rPr>
              <a:t>-Service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34634054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28</a:t>
            </a:fld>
            <a:endParaRPr lang="en-US" sz="900">
              <a:solidFill>
                <a:srgbClr val="A5A5A5"/>
              </a:solidFill>
              <a:latin typeface="Arial"/>
            </a:endParaRPr>
          </a:p>
        </p:txBody>
      </p:sp>
      <p:grpSp>
        <p:nvGrpSpPr>
          <p:cNvPr id="12" name="Group 11"/>
          <p:cNvGrpSpPr/>
          <p:nvPr/>
        </p:nvGrpSpPr>
        <p:grpSpPr>
          <a:xfrm>
            <a:off x="4214502" y="430622"/>
            <a:ext cx="714996" cy="685800"/>
            <a:chOff x="4307344" y="912290"/>
            <a:chExt cx="714996" cy="685800"/>
          </a:xfrm>
        </p:grpSpPr>
        <p:grpSp>
          <p:nvGrpSpPr>
            <p:cNvPr id="8" name="Group 7"/>
            <p:cNvGrpSpPr/>
            <p:nvPr/>
          </p:nvGrpSpPr>
          <p:grpSpPr>
            <a:xfrm>
              <a:off x="4336540" y="912290"/>
              <a:ext cx="685800" cy="685800"/>
              <a:chOff x="3248118" y="503585"/>
              <a:chExt cx="538374" cy="496283"/>
            </a:xfrm>
            <a:solidFill>
              <a:srgbClr val="162128"/>
            </a:solidFill>
          </p:grpSpPr>
          <p:sp>
            <p:nvSpPr>
              <p:cNvPr id="6" name="Rectangle 5"/>
              <p:cNvSpPr/>
              <p:nvPr/>
            </p:nvSpPr>
            <p:spPr>
              <a:xfrm>
                <a:off x="3326646" y="58386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 name="Rectangle 4"/>
              <p:cNvSpPr/>
              <p:nvPr/>
            </p:nvSpPr>
            <p:spPr>
              <a:xfrm>
                <a:off x="3286500" y="547373"/>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 name="Rectangle 3"/>
              <p:cNvSpPr/>
              <p:nvPr/>
            </p:nvSpPr>
            <p:spPr>
              <a:xfrm>
                <a:off x="3248118" y="503585"/>
                <a:ext cx="459846" cy="416005"/>
              </a:xfrm>
              <a:prstGeom prst="rect">
                <a:avLst/>
              </a:prstGeom>
              <a:grpFill/>
              <a:ln w="19050" cmpd="sng">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4307344" y="1023224"/>
              <a:ext cx="652342" cy="338554"/>
            </a:xfrm>
            <a:prstGeom prst="rect">
              <a:avLst/>
            </a:prstGeom>
            <a:noFill/>
            <a:ln>
              <a:noFill/>
            </a:ln>
          </p:spPr>
          <p:txBody>
            <a:bodyPr wrap="none" rtlCol="0">
              <a:spAutoFit/>
            </a:bodyPr>
            <a:lstStyle/>
            <a:p>
              <a:r>
                <a:rPr lang="en-US" sz="1600" dirty="0" smtClean="0">
                  <a:solidFill>
                    <a:srgbClr val="FFFFFF"/>
                  </a:solidFill>
                </a:rPr>
                <a:t>Apps</a:t>
              </a:r>
              <a:endParaRPr lang="en-US" sz="1400" dirty="0">
                <a:solidFill>
                  <a:srgbClr val="FFFFFF"/>
                </a:solidFill>
              </a:endParaRPr>
            </a:p>
          </p:txBody>
        </p:sp>
      </p:grpSp>
      <p:cxnSp>
        <p:nvCxnSpPr>
          <p:cNvPr id="11" name="Straight Arrow Connector 10"/>
          <p:cNvCxnSpPr/>
          <p:nvPr/>
        </p:nvCxnSpPr>
        <p:spPr>
          <a:xfrm>
            <a:off x="0" y="2831738"/>
            <a:ext cx="9144000" cy="0"/>
          </a:xfrm>
          <a:prstGeom prst="straightConnector1">
            <a:avLst/>
          </a:prstGeom>
          <a:ln>
            <a:solidFill>
              <a:schemeClr val="bg1"/>
            </a:solidFill>
            <a:tailEnd type="arrow"/>
          </a:ln>
        </p:spPr>
        <p:style>
          <a:lnRef idx="3">
            <a:schemeClr val="accent1"/>
          </a:lnRef>
          <a:fillRef idx="0">
            <a:schemeClr val="accent1"/>
          </a:fillRef>
          <a:effectRef idx="2">
            <a:schemeClr val="accent1"/>
          </a:effectRef>
          <a:fontRef idx="minor">
            <a:schemeClr val="tx1"/>
          </a:fontRef>
        </p:style>
      </p:cxnSp>
      <p:pic>
        <p:nvPicPr>
          <p:cNvPr id="13" name="Picture 12" descr="noun_176842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10580" r="8560" b="17731"/>
          <a:stretch/>
        </p:blipFill>
        <p:spPr>
          <a:xfrm flipH="1">
            <a:off x="0" y="2123800"/>
            <a:ext cx="576632" cy="586683"/>
          </a:xfrm>
          <a:prstGeom prst="rect">
            <a:avLst/>
          </a:prstGeom>
        </p:spPr>
      </p:pic>
      <p:pic>
        <p:nvPicPr>
          <p:cNvPr id="14" name="Picture 13" descr="noun_185240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18972" r="18840" b="12992"/>
          <a:stretch/>
        </p:blipFill>
        <p:spPr>
          <a:xfrm>
            <a:off x="8653499" y="2116123"/>
            <a:ext cx="424810" cy="594360"/>
          </a:xfrm>
          <a:prstGeom prst="rect">
            <a:avLst/>
          </a:prstGeom>
        </p:spPr>
      </p:pic>
      <p:pic>
        <p:nvPicPr>
          <p:cNvPr id="15" name="Picture 14" descr="noun_428433_cc.png"/>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9638" t="14048" r="9536" b="28485"/>
          <a:stretch/>
        </p:blipFill>
        <p:spPr>
          <a:xfrm>
            <a:off x="7948764" y="1487156"/>
            <a:ext cx="835939" cy="594360"/>
          </a:xfrm>
          <a:prstGeom prst="rect">
            <a:avLst/>
          </a:prstGeom>
        </p:spPr>
      </p:pic>
      <p:sp>
        <p:nvSpPr>
          <p:cNvPr id="16" name="TextBox 15"/>
          <p:cNvSpPr txBox="1"/>
          <p:nvPr/>
        </p:nvSpPr>
        <p:spPr>
          <a:xfrm>
            <a:off x="999982" y="2397068"/>
            <a:ext cx="646669" cy="369332"/>
          </a:xfrm>
          <a:prstGeom prst="rect">
            <a:avLst/>
          </a:prstGeom>
          <a:noFill/>
        </p:spPr>
        <p:txBody>
          <a:bodyPr wrap="none" rtlCol="0">
            <a:spAutoFit/>
          </a:bodyPr>
          <a:lstStyle/>
          <a:p>
            <a:r>
              <a:rPr lang="en-US" dirty="0" smtClean="0">
                <a:solidFill>
                  <a:srgbClr val="FFFFFF"/>
                </a:solidFill>
              </a:rPr>
              <a:t>Plan</a:t>
            </a:r>
            <a:endParaRPr lang="en-US" dirty="0">
              <a:solidFill>
                <a:srgbClr val="FFFFFF"/>
              </a:solidFill>
            </a:endParaRPr>
          </a:p>
        </p:txBody>
      </p:sp>
      <p:sp>
        <p:nvSpPr>
          <p:cNvPr id="17" name="TextBox 16"/>
          <p:cNvSpPr txBox="1"/>
          <p:nvPr/>
        </p:nvSpPr>
        <p:spPr>
          <a:xfrm>
            <a:off x="2524312" y="2397068"/>
            <a:ext cx="607859" cy="369332"/>
          </a:xfrm>
          <a:prstGeom prst="rect">
            <a:avLst/>
          </a:prstGeom>
          <a:noFill/>
        </p:spPr>
        <p:txBody>
          <a:bodyPr wrap="none" rtlCol="0">
            <a:spAutoFit/>
          </a:bodyPr>
          <a:lstStyle/>
          <a:p>
            <a:r>
              <a:rPr lang="en-US" dirty="0" err="1" smtClean="0">
                <a:solidFill>
                  <a:srgbClr val="FFFFFF"/>
                </a:solidFill>
              </a:rPr>
              <a:t>Dev</a:t>
            </a:r>
            <a:endParaRPr lang="en-US" dirty="0">
              <a:solidFill>
                <a:srgbClr val="FFFFFF"/>
              </a:solidFill>
            </a:endParaRPr>
          </a:p>
        </p:txBody>
      </p:sp>
      <p:sp>
        <p:nvSpPr>
          <p:cNvPr id="18" name="TextBox 17"/>
          <p:cNvSpPr txBox="1"/>
          <p:nvPr/>
        </p:nvSpPr>
        <p:spPr>
          <a:xfrm>
            <a:off x="4009832" y="2397068"/>
            <a:ext cx="608009" cy="369332"/>
          </a:xfrm>
          <a:prstGeom prst="rect">
            <a:avLst/>
          </a:prstGeom>
          <a:noFill/>
        </p:spPr>
        <p:txBody>
          <a:bodyPr wrap="none" rtlCol="0">
            <a:spAutoFit/>
          </a:bodyPr>
          <a:lstStyle/>
          <a:p>
            <a:r>
              <a:rPr lang="en-US" dirty="0" smtClean="0">
                <a:solidFill>
                  <a:srgbClr val="FFFFFF"/>
                </a:solidFill>
              </a:rPr>
              <a:t>Test</a:t>
            </a:r>
            <a:endParaRPr lang="en-US" dirty="0">
              <a:solidFill>
                <a:srgbClr val="FFFFFF"/>
              </a:solidFill>
            </a:endParaRPr>
          </a:p>
        </p:txBody>
      </p:sp>
      <p:sp>
        <p:nvSpPr>
          <p:cNvPr id="19" name="TextBox 18"/>
          <p:cNvSpPr txBox="1"/>
          <p:nvPr/>
        </p:nvSpPr>
        <p:spPr>
          <a:xfrm>
            <a:off x="5495502" y="2397068"/>
            <a:ext cx="903200" cy="369332"/>
          </a:xfrm>
          <a:prstGeom prst="rect">
            <a:avLst/>
          </a:prstGeom>
          <a:noFill/>
        </p:spPr>
        <p:txBody>
          <a:bodyPr wrap="none" rtlCol="0">
            <a:spAutoFit/>
          </a:bodyPr>
          <a:lstStyle/>
          <a:p>
            <a:r>
              <a:rPr lang="en-US" dirty="0" smtClean="0">
                <a:solidFill>
                  <a:srgbClr val="FFFFFF"/>
                </a:solidFill>
              </a:rPr>
              <a:t>Deploy</a:t>
            </a:r>
            <a:endParaRPr lang="en-US" dirty="0">
              <a:solidFill>
                <a:srgbClr val="FFFFFF"/>
              </a:solidFill>
            </a:endParaRPr>
          </a:p>
        </p:txBody>
      </p:sp>
      <p:sp>
        <p:nvSpPr>
          <p:cNvPr id="20" name="TextBox 19"/>
          <p:cNvSpPr txBox="1"/>
          <p:nvPr/>
        </p:nvSpPr>
        <p:spPr>
          <a:xfrm>
            <a:off x="7276362" y="2397068"/>
            <a:ext cx="1018728" cy="369332"/>
          </a:xfrm>
          <a:prstGeom prst="rect">
            <a:avLst/>
          </a:prstGeom>
          <a:noFill/>
        </p:spPr>
        <p:txBody>
          <a:bodyPr wrap="none" rtlCol="0">
            <a:spAutoFit/>
          </a:bodyPr>
          <a:lstStyle/>
          <a:p>
            <a:r>
              <a:rPr lang="en-US" dirty="0" smtClean="0">
                <a:solidFill>
                  <a:srgbClr val="FFFFFF"/>
                </a:solidFill>
              </a:rPr>
              <a:t>Operate</a:t>
            </a:r>
            <a:endParaRPr lang="en-US" dirty="0">
              <a:solidFill>
                <a:srgbClr val="FFFFFF"/>
              </a:solidFill>
            </a:endParaRPr>
          </a:p>
        </p:txBody>
      </p:sp>
      <p:grpSp>
        <p:nvGrpSpPr>
          <p:cNvPr id="53" name="Group 52"/>
          <p:cNvGrpSpPr/>
          <p:nvPr/>
        </p:nvGrpSpPr>
        <p:grpSpPr>
          <a:xfrm>
            <a:off x="33979" y="664148"/>
            <a:ext cx="9066227" cy="4386298"/>
            <a:chOff x="33979" y="664148"/>
            <a:chExt cx="9066227" cy="4386298"/>
          </a:xfrm>
        </p:grpSpPr>
        <p:sp>
          <p:nvSpPr>
            <p:cNvPr id="43" name="Block Arc 42"/>
            <p:cNvSpPr/>
            <p:nvPr/>
          </p:nvSpPr>
          <p:spPr>
            <a:xfrm flipV="1">
              <a:off x="33979" y="664148"/>
              <a:ext cx="9066227" cy="4386298"/>
            </a:xfrm>
            <a:prstGeom prst="blockArc">
              <a:avLst>
                <a:gd name="adj1" fmla="val 10800000"/>
                <a:gd name="adj2" fmla="val 21568072"/>
                <a:gd name="adj3" fmla="val 81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44" name="Straight Arrow Connector 43"/>
            <p:cNvCxnSpPr/>
            <p:nvPr/>
          </p:nvCxnSpPr>
          <p:spPr>
            <a:xfrm flipH="1" flipV="1">
              <a:off x="52221" y="2848640"/>
              <a:ext cx="6853" cy="165574"/>
            </a:xfrm>
            <a:prstGeom prst="straightConnector1">
              <a:avLst/>
            </a:prstGeom>
            <a:ln w="28575" cmpd="sng">
              <a:solidFill>
                <a:schemeClr val="bg1"/>
              </a:solidFill>
              <a:tailEnd type="arrow"/>
            </a:ln>
          </p:spPr>
          <p:style>
            <a:lnRef idx="3">
              <a:schemeClr val="accent1"/>
            </a:lnRef>
            <a:fillRef idx="0">
              <a:schemeClr val="accent1"/>
            </a:fillRef>
            <a:effectRef idx="2">
              <a:schemeClr val="accent1"/>
            </a:effectRef>
            <a:fontRef idx="minor">
              <a:schemeClr val="tx1"/>
            </a:fontRef>
          </p:style>
        </p:cxnSp>
      </p:grpSp>
      <p:sp>
        <p:nvSpPr>
          <p:cNvPr id="24" name="TextBox 23"/>
          <p:cNvSpPr txBox="1"/>
          <p:nvPr/>
        </p:nvSpPr>
        <p:spPr>
          <a:xfrm>
            <a:off x="2436722" y="1066437"/>
            <a:ext cx="710777" cy="369332"/>
          </a:xfrm>
          <a:prstGeom prst="rect">
            <a:avLst/>
          </a:prstGeom>
          <a:noFill/>
        </p:spPr>
        <p:txBody>
          <a:bodyPr wrap="none" rtlCol="0">
            <a:spAutoFit/>
          </a:bodyPr>
          <a:lstStyle/>
          <a:p>
            <a:r>
              <a:rPr lang="en-US" dirty="0" smtClean="0">
                <a:solidFill>
                  <a:srgbClr val="FFFFFF"/>
                </a:solidFill>
              </a:rPr>
              <a:t>Agile</a:t>
            </a:r>
            <a:endParaRPr lang="en-US" dirty="0">
              <a:solidFill>
                <a:srgbClr val="FFFFFF"/>
              </a:solidFill>
            </a:endParaRPr>
          </a:p>
        </p:txBody>
      </p:sp>
      <p:pic>
        <p:nvPicPr>
          <p:cNvPr id="3" name="Picture 2" descr="noun_29833_cc.png"/>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l="8196" r="6105" b="14012"/>
          <a:stretch/>
        </p:blipFill>
        <p:spPr>
          <a:xfrm>
            <a:off x="1742729" y="1487156"/>
            <a:ext cx="2196667" cy="2204096"/>
          </a:xfrm>
          <a:prstGeom prst="rect">
            <a:avLst/>
          </a:prstGeom>
        </p:spPr>
      </p:pic>
      <p:sp>
        <p:nvSpPr>
          <p:cNvPr id="26" name="TextBox 25"/>
          <p:cNvSpPr txBox="1"/>
          <p:nvPr/>
        </p:nvSpPr>
        <p:spPr>
          <a:xfrm>
            <a:off x="2563013" y="1896850"/>
            <a:ext cx="415498" cy="369332"/>
          </a:xfrm>
          <a:prstGeom prst="rect">
            <a:avLst/>
          </a:prstGeom>
          <a:noFill/>
        </p:spPr>
        <p:txBody>
          <a:bodyPr wrap="none" rtlCol="0">
            <a:spAutoFit/>
          </a:bodyPr>
          <a:lstStyle/>
          <a:p>
            <a:r>
              <a:rPr lang="en-US" dirty="0" smtClean="0">
                <a:solidFill>
                  <a:srgbClr val="FFFFFF"/>
                </a:solidFill>
              </a:rPr>
              <a:t>CI</a:t>
            </a:r>
            <a:endParaRPr lang="en-US" dirty="0">
              <a:solidFill>
                <a:srgbClr val="FFFFFF"/>
              </a:solidFill>
            </a:endParaRPr>
          </a:p>
        </p:txBody>
      </p:sp>
      <p:sp>
        <p:nvSpPr>
          <p:cNvPr id="9" name="TextBox 8"/>
          <p:cNvSpPr txBox="1"/>
          <p:nvPr/>
        </p:nvSpPr>
        <p:spPr>
          <a:xfrm>
            <a:off x="2371030" y="2912037"/>
            <a:ext cx="1029398" cy="1384995"/>
          </a:xfrm>
          <a:prstGeom prst="rect">
            <a:avLst/>
          </a:prstGeom>
          <a:solidFill>
            <a:srgbClr val="162128"/>
          </a:solidFill>
        </p:spPr>
        <p:txBody>
          <a:bodyPr wrap="none" rtlCol="0">
            <a:spAutoFit/>
          </a:bodyPr>
          <a:lstStyle/>
          <a:p>
            <a:r>
              <a:rPr lang="en-US" sz="1400" b="1" dirty="0" smtClean="0">
                <a:solidFill>
                  <a:srgbClr val="FFFFFF"/>
                </a:solidFill>
              </a:rPr>
              <a:t>CI</a:t>
            </a:r>
            <a:endParaRPr lang="en-US" sz="1400" dirty="0" smtClean="0">
              <a:solidFill>
                <a:srgbClr val="FFFFFF"/>
              </a:solidFill>
            </a:endParaRPr>
          </a:p>
          <a:p>
            <a:r>
              <a:rPr lang="en-US" sz="1400" dirty="0" smtClean="0">
                <a:solidFill>
                  <a:srgbClr val="FFFFFF"/>
                </a:solidFill>
              </a:rPr>
              <a:t>-Code</a:t>
            </a:r>
          </a:p>
          <a:p>
            <a:r>
              <a:rPr lang="en-US" sz="1400" dirty="0" smtClean="0">
                <a:solidFill>
                  <a:srgbClr val="FFFFFF"/>
                </a:solidFill>
              </a:rPr>
              <a:t>-CI</a:t>
            </a:r>
          </a:p>
          <a:p>
            <a:r>
              <a:rPr lang="en-US" sz="1400" dirty="0" smtClean="0">
                <a:solidFill>
                  <a:srgbClr val="FFFFFF"/>
                </a:solidFill>
              </a:rPr>
              <a:t>-Build</a:t>
            </a:r>
          </a:p>
          <a:p>
            <a:r>
              <a:rPr lang="en-US" sz="1400" dirty="0" smtClean="0">
                <a:solidFill>
                  <a:srgbClr val="FFFFFF"/>
                </a:solidFill>
              </a:rPr>
              <a:t>-Unit Tests</a:t>
            </a:r>
          </a:p>
          <a:p>
            <a:r>
              <a:rPr lang="en-US" sz="1400" dirty="0" smtClean="0">
                <a:solidFill>
                  <a:srgbClr val="FFFFFF"/>
                </a:solidFill>
              </a:rPr>
              <a:t>-Artifact</a:t>
            </a:r>
            <a:endParaRPr lang="en-US" sz="1400" dirty="0">
              <a:solidFill>
                <a:srgbClr val="FFFFFF"/>
              </a:solidFill>
            </a:endParaRPr>
          </a:p>
        </p:txBody>
      </p:sp>
      <p:sp>
        <p:nvSpPr>
          <p:cNvPr id="38" name="TextBox 37"/>
          <p:cNvSpPr txBox="1"/>
          <p:nvPr/>
        </p:nvSpPr>
        <p:spPr>
          <a:xfrm>
            <a:off x="3866406" y="3160567"/>
            <a:ext cx="184666" cy="307777"/>
          </a:xfrm>
          <a:prstGeom prst="rect">
            <a:avLst/>
          </a:prstGeom>
          <a:solidFill>
            <a:srgbClr val="162128"/>
          </a:solidFill>
        </p:spPr>
        <p:txBody>
          <a:bodyPr wrap="none" rtlCol="0">
            <a:spAutoFit/>
          </a:bodyPr>
          <a:lstStyle/>
          <a:p>
            <a:endParaRPr lang="en-US" sz="1400" dirty="0">
              <a:solidFill>
                <a:srgbClr val="FFFFFF"/>
              </a:solidFill>
            </a:endParaRPr>
          </a:p>
        </p:txBody>
      </p:sp>
      <p:sp>
        <p:nvSpPr>
          <p:cNvPr id="40" name="TextBox 39"/>
          <p:cNvSpPr txBox="1"/>
          <p:nvPr/>
        </p:nvSpPr>
        <p:spPr>
          <a:xfrm>
            <a:off x="3544649"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smtClean="0">
                <a:solidFill>
                  <a:srgbClr val="FFFFFF"/>
                </a:solidFill>
              </a:rPr>
              <a:t>-</a:t>
            </a:r>
            <a:r>
              <a:rPr lang="en-US" sz="1400" dirty="0">
                <a:solidFill>
                  <a:srgbClr val="FFFFFF"/>
                </a:solidFill>
              </a:rPr>
              <a:t>Code</a:t>
            </a:r>
            <a:endParaRPr lang="en-US" sz="1400" dirty="0" smtClean="0">
              <a:solidFill>
                <a:srgbClr val="FFFFFF"/>
              </a:solidFill>
            </a:endParaRPr>
          </a:p>
          <a:p>
            <a:r>
              <a:rPr lang="en-US" sz="1400" dirty="0" smtClean="0">
                <a:solidFill>
                  <a:srgbClr val="FFFFFF"/>
                </a:solidFill>
              </a:rPr>
              <a:t>-Tests</a:t>
            </a:r>
            <a:endParaRPr lang="en-US" sz="1400" dirty="0">
              <a:solidFill>
                <a:srgbClr val="FFFFFF"/>
              </a:solidFill>
            </a:endParaRPr>
          </a:p>
        </p:txBody>
      </p:sp>
      <p:sp>
        <p:nvSpPr>
          <p:cNvPr id="32" name="TextBox 31"/>
          <p:cNvSpPr txBox="1"/>
          <p:nvPr/>
        </p:nvSpPr>
        <p:spPr>
          <a:xfrm>
            <a:off x="3859855" y="2912037"/>
            <a:ext cx="460721" cy="307777"/>
          </a:xfrm>
          <a:prstGeom prst="rect">
            <a:avLst/>
          </a:prstGeom>
          <a:noFill/>
        </p:spPr>
        <p:txBody>
          <a:bodyPr wrap="none" rtlCol="0">
            <a:spAutoFit/>
          </a:bodyPr>
          <a:lstStyle/>
          <a:p>
            <a:r>
              <a:rPr lang="en-US" sz="1400" b="1" dirty="0" smtClean="0">
                <a:solidFill>
                  <a:srgbClr val="FFFFFF"/>
                </a:solidFill>
              </a:rPr>
              <a:t>SIT</a:t>
            </a:r>
            <a:endParaRPr lang="en-US" sz="1400" b="1" dirty="0">
              <a:solidFill>
                <a:srgbClr val="FFFFFF"/>
              </a:solidFill>
            </a:endParaRPr>
          </a:p>
        </p:txBody>
      </p:sp>
      <p:sp>
        <p:nvSpPr>
          <p:cNvPr id="41" name="TextBox 40"/>
          <p:cNvSpPr txBox="1"/>
          <p:nvPr/>
        </p:nvSpPr>
        <p:spPr>
          <a:xfrm>
            <a:off x="5495502" y="1896850"/>
            <a:ext cx="1698489" cy="369332"/>
          </a:xfrm>
          <a:prstGeom prst="rect">
            <a:avLst/>
          </a:prstGeom>
          <a:noFill/>
        </p:spPr>
        <p:txBody>
          <a:bodyPr wrap="none" rtlCol="0">
            <a:spAutoFit/>
          </a:bodyPr>
          <a:lstStyle/>
          <a:p>
            <a:r>
              <a:rPr lang="en-US" dirty="0" smtClean="0">
                <a:solidFill>
                  <a:srgbClr val="FFFFFF"/>
                </a:solidFill>
              </a:rPr>
              <a:t>CD - Automate</a:t>
            </a:r>
            <a:endParaRPr lang="en-US" dirty="0">
              <a:solidFill>
                <a:srgbClr val="FFFFFF"/>
              </a:solidFill>
            </a:endParaRPr>
          </a:p>
        </p:txBody>
      </p:sp>
      <p:sp>
        <p:nvSpPr>
          <p:cNvPr id="42" name="TextBox 41"/>
          <p:cNvSpPr txBox="1"/>
          <p:nvPr/>
        </p:nvSpPr>
        <p:spPr>
          <a:xfrm>
            <a:off x="4558347"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5" name="TextBox 44"/>
          <p:cNvSpPr txBox="1"/>
          <p:nvPr/>
        </p:nvSpPr>
        <p:spPr>
          <a:xfrm>
            <a:off x="5638621"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a:t>
            </a:r>
            <a:r>
              <a:rPr lang="en-US" sz="1400" dirty="0" smtClean="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6" name="TextBox 45"/>
          <p:cNvSpPr txBox="1"/>
          <p:nvPr/>
        </p:nvSpPr>
        <p:spPr>
          <a:xfrm>
            <a:off x="6805672"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47" name="TextBox 46"/>
          <p:cNvSpPr txBox="1"/>
          <p:nvPr/>
        </p:nvSpPr>
        <p:spPr>
          <a:xfrm>
            <a:off x="7937733" y="3100938"/>
            <a:ext cx="1162473" cy="2031325"/>
          </a:xfrm>
          <a:prstGeom prst="rect">
            <a:avLst/>
          </a:prstGeom>
          <a:solidFill>
            <a:srgbClr val="162128"/>
          </a:solidFill>
        </p:spPr>
        <p:txBody>
          <a:bodyPr wrap="none" rtlCol="0">
            <a:spAutoFit/>
          </a:bodyPr>
          <a:lstStyle/>
          <a:p>
            <a:r>
              <a:rPr lang="en-US" sz="1400" dirty="0" smtClean="0">
                <a:solidFill>
                  <a:srgbClr val="FFFFFF"/>
                </a:solidFill>
              </a:rPr>
              <a:t>-H/W &amp; VM</a:t>
            </a:r>
          </a:p>
          <a:p>
            <a:r>
              <a:rPr lang="en-US" sz="1400" dirty="0" smtClean="0">
                <a:solidFill>
                  <a:srgbClr val="FFFFFF"/>
                </a:solidFill>
              </a:rPr>
              <a:t>-OS</a:t>
            </a:r>
          </a:p>
          <a:p>
            <a:r>
              <a:rPr lang="en-US" sz="1400" dirty="0" smtClean="0">
                <a:solidFill>
                  <a:srgbClr val="FFFFFF"/>
                </a:solidFill>
              </a:rPr>
              <a:t>-Runtime</a:t>
            </a:r>
          </a:p>
          <a:p>
            <a:r>
              <a:rPr lang="en-US" sz="1400" dirty="0" smtClean="0">
                <a:solidFill>
                  <a:srgbClr val="FFFFFF"/>
                </a:solidFill>
              </a:rPr>
              <a:t>-Middleware</a:t>
            </a:r>
          </a:p>
          <a:p>
            <a:r>
              <a:rPr lang="en-US" sz="1400" dirty="0" smtClean="0">
                <a:solidFill>
                  <a:srgbClr val="FFFFFF"/>
                </a:solidFill>
              </a:rPr>
              <a:t>-Network</a:t>
            </a:r>
          </a:p>
          <a:p>
            <a:r>
              <a:rPr lang="en-US" sz="1400" dirty="0" smtClean="0">
                <a:solidFill>
                  <a:srgbClr val="FFFFFF"/>
                </a:solidFill>
              </a:rPr>
              <a:t>-Services</a:t>
            </a:r>
          </a:p>
          <a:p>
            <a:r>
              <a:rPr lang="en-US" sz="1400" dirty="0" smtClean="0">
                <a:solidFill>
                  <a:srgbClr val="FFFFFF"/>
                </a:solidFill>
              </a:rPr>
              <a:t>-Config</a:t>
            </a:r>
          </a:p>
          <a:p>
            <a:r>
              <a:rPr lang="en-US" sz="1400" dirty="0">
                <a:solidFill>
                  <a:srgbClr val="FFFFFF"/>
                </a:solidFill>
              </a:rPr>
              <a:t>-Code</a:t>
            </a:r>
          </a:p>
          <a:p>
            <a:r>
              <a:rPr lang="en-US" sz="1400" dirty="0" smtClean="0">
                <a:solidFill>
                  <a:srgbClr val="FFFFFF"/>
                </a:solidFill>
              </a:rPr>
              <a:t>-Tests</a:t>
            </a:r>
            <a:endParaRPr lang="en-US" sz="1400" dirty="0">
              <a:solidFill>
                <a:srgbClr val="FFFFFF"/>
              </a:solidFill>
            </a:endParaRPr>
          </a:p>
        </p:txBody>
      </p:sp>
      <p:sp>
        <p:nvSpPr>
          <p:cNvPr id="33" name="TextBox 32"/>
          <p:cNvSpPr txBox="1"/>
          <p:nvPr/>
        </p:nvSpPr>
        <p:spPr>
          <a:xfrm>
            <a:off x="4926643" y="2910548"/>
            <a:ext cx="402674" cy="307777"/>
          </a:xfrm>
          <a:prstGeom prst="rect">
            <a:avLst/>
          </a:prstGeom>
          <a:noFill/>
        </p:spPr>
        <p:txBody>
          <a:bodyPr wrap="none" rtlCol="0">
            <a:spAutoFit/>
          </a:bodyPr>
          <a:lstStyle/>
          <a:p>
            <a:r>
              <a:rPr lang="en-US" sz="1400" b="1" dirty="0" smtClean="0">
                <a:solidFill>
                  <a:srgbClr val="FFFFFF"/>
                </a:solidFill>
              </a:rPr>
              <a:t>FT</a:t>
            </a:r>
            <a:endParaRPr lang="en-US" sz="1400" b="1" dirty="0">
              <a:solidFill>
                <a:srgbClr val="FFFFFF"/>
              </a:solidFill>
            </a:endParaRPr>
          </a:p>
        </p:txBody>
      </p:sp>
      <p:sp>
        <p:nvSpPr>
          <p:cNvPr id="34" name="TextBox 33"/>
          <p:cNvSpPr txBox="1"/>
          <p:nvPr/>
        </p:nvSpPr>
        <p:spPr>
          <a:xfrm>
            <a:off x="5935384" y="2912037"/>
            <a:ext cx="540320" cy="307777"/>
          </a:xfrm>
          <a:prstGeom prst="rect">
            <a:avLst/>
          </a:prstGeom>
          <a:noFill/>
        </p:spPr>
        <p:txBody>
          <a:bodyPr wrap="none" rtlCol="0">
            <a:spAutoFit/>
          </a:bodyPr>
          <a:lstStyle/>
          <a:p>
            <a:r>
              <a:rPr lang="en-US" sz="1400" b="1" dirty="0" smtClean="0">
                <a:solidFill>
                  <a:srgbClr val="FFFFFF"/>
                </a:solidFill>
              </a:rPr>
              <a:t>UAT</a:t>
            </a:r>
            <a:endParaRPr lang="en-US" sz="1400" b="1" dirty="0">
              <a:solidFill>
                <a:srgbClr val="FFFFFF"/>
              </a:solidFill>
            </a:endParaRPr>
          </a:p>
        </p:txBody>
      </p:sp>
      <p:sp>
        <p:nvSpPr>
          <p:cNvPr id="35" name="TextBox 34"/>
          <p:cNvSpPr txBox="1"/>
          <p:nvPr/>
        </p:nvSpPr>
        <p:spPr>
          <a:xfrm>
            <a:off x="7068621" y="2910548"/>
            <a:ext cx="543739" cy="307777"/>
          </a:xfrm>
          <a:prstGeom prst="rect">
            <a:avLst/>
          </a:prstGeom>
          <a:noFill/>
        </p:spPr>
        <p:txBody>
          <a:bodyPr wrap="none" rtlCol="0">
            <a:spAutoFit/>
          </a:bodyPr>
          <a:lstStyle/>
          <a:p>
            <a:r>
              <a:rPr lang="en-US" sz="1400" b="1" dirty="0" err="1" smtClean="0">
                <a:solidFill>
                  <a:srgbClr val="FFFFFF"/>
                </a:solidFill>
              </a:rPr>
              <a:t>Perf</a:t>
            </a:r>
            <a:endParaRPr lang="en-US" sz="1400" b="1" dirty="0">
              <a:solidFill>
                <a:srgbClr val="FFFFFF"/>
              </a:solidFill>
            </a:endParaRPr>
          </a:p>
        </p:txBody>
      </p:sp>
      <p:sp>
        <p:nvSpPr>
          <p:cNvPr id="36" name="TextBox 35"/>
          <p:cNvSpPr txBox="1"/>
          <p:nvPr/>
        </p:nvSpPr>
        <p:spPr>
          <a:xfrm>
            <a:off x="8192778" y="2910548"/>
            <a:ext cx="593620" cy="307777"/>
          </a:xfrm>
          <a:prstGeom prst="rect">
            <a:avLst/>
          </a:prstGeom>
          <a:noFill/>
        </p:spPr>
        <p:txBody>
          <a:bodyPr wrap="none" rtlCol="0">
            <a:spAutoFit/>
          </a:bodyPr>
          <a:lstStyle/>
          <a:p>
            <a:r>
              <a:rPr lang="en-US" sz="1400" b="1" dirty="0" smtClean="0">
                <a:solidFill>
                  <a:srgbClr val="FFFFFF"/>
                </a:solidFill>
              </a:rPr>
              <a:t>Prod</a:t>
            </a:r>
            <a:endParaRPr lang="en-US" sz="1400" b="1" dirty="0">
              <a:solidFill>
                <a:srgbClr val="FFFFFF"/>
              </a:solidFill>
            </a:endParaRPr>
          </a:p>
        </p:txBody>
      </p:sp>
      <p:sp>
        <p:nvSpPr>
          <p:cNvPr id="10" name="Rectangle 9"/>
          <p:cNvSpPr/>
          <p:nvPr/>
        </p:nvSpPr>
        <p:spPr>
          <a:xfrm>
            <a:off x="3544649" y="3218325"/>
            <a:ext cx="5555557" cy="1583978"/>
          </a:xfrm>
          <a:prstGeom prst="rect">
            <a:avLst/>
          </a:prstGeom>
          <a:solidFill>
            <a:srgbClr val="162128">
              <a:alpha val="89000"/>
            </a:srgbClr>
          </a:solid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544648" y="3774862"/>
            <a:ext cx="5599351" cy="369332"/>
          </a:xfrm>
          <a:prstGeom prst="rect">
            <a:avLst/>
          </a:prstGeom>
          <a:noFill/>
        </p:spPr>
        <p:txBody>
          <a:bodyPr wrap="square" rtlCol="0">
            <a:spAutoFit/>
          </a:bodyPr>
          <a:lstStyle/>
          <a:p>
            <a:pPr algn="ctr"/>
            <a:r>
              <a:rPr lang="en-US" dirty="0" smtClean="0">
                <a:solidFill>
                  <a:srgbClr val="FFFFFF"/>
                </a:solidFill>
              </a:rPr>
              <a:t>Automated Platform</a:t>
            </a:r>
          </a:p>
        </p:txBody>
      </p:sp>
      <p:cxnSp>
        <p:nvCxnSpPr>
          <p:cNvPr id="23" name="Straight Arrow Connector 22"/>
          <p:cNvCxnSpPr/>
          <p:nvPr/>
        </p:nvCxnSpPr>
        <p:spPr>
          <a:xfrm>
            <a:off x="999982" y="1370087"/>
            <a:ext cx="7192796" cy="51387"/>
          </a:xfrm>
          <a:prstGeom prst="straightConnector1">
            <a:avLst/>
          </a:prstGeom>
          <a:ln>
            <a:solidFill>
              <a:srgbClr val="FFFFFF"/>
            </a:solidFill>
            <a:headEnd type="oval"/>
            <a:tailEnd type="oval"/>
          </a:ln>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4118689" y="1204241"/>
            <a:ext cx="1018503" cy="369332"/>
          </a:xfrm>
          <a:prstGeom prst="rect">
            <a:avLst/>
          </a:prstGeom>
          <a:solidFill>
            <a:srgbClr val="162128"/>
          </a:solidFill>
        </p:spPr>
        <p:txBody>
          <a:bodyPr wrap="none" rtlCol="0">
            <a:spAutoFit/>
          </a:bodyPr>
          <a:lstStyle/>
          <a:p>
            <a:r>
              <a:rPr lang="en-US" dirty="0" smtClean="0">
                <a:solidFill>
                  <a:srgbClr val="FFFFFF"/>
                </a:solidFill>
              </a:rPr>
              <a:t>DevOps</a:t>
            </a:r>
            <a:endParaRPr lang="en-US" dirty="0">
              <a:solidFill>
                <a:srgbClr val="FFFFFF"/>
              </a:solidFill>
            </a:endParaRPr>
          </a:p>
        </p:txBody>
      </p:sp>
    </p:spTree>
    <p:extLst>
      <p:ext uri="{BB962C8B-B14F-4D97-AF65-F5344CB8AC3E}">
        <p14:creationId xmlns:p14="http://schemas.microsoft.com/office/powerpoint/2010/main" val="2365628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29</a:t>
            </a:fld>
            <a:endParaRPr lang="en-US" sz="900">
              <a:solidFill>
                <a:srgbClr val="A5A5A5"/>
              </a:solidFill>
            </a:endParaRPr>
          </a:p>
        </p:txBody>
      </p:sp>
      <p:pic>
        <p:nvPicPr>
          <p:cNvPr id="4" name="Picture 3"/>
          <p:cNvPicPr>
            <a:picLocks noChangeAspect="1"/>
          </p:cNvPicPr>
          <p:nvPr/>
        </p:nvPicPr>
        <p:blipFill>
          <a:blip r:embed="rId2">
            <a:biLevel thresh="25000"/>
          </a:blip>
          <a:stretch>
            <a:fillRect/>
          </a:stretch>
        </p:blipFill>
        <p:spPr>
          <a:xfrm>
            <a:off x="0" y="1185537"/>
            <a:ext cx="9144000" cy="2772427"/>
          </a:xfrm>
          <a:prstGeom prst="rect">
            <a:avLst/>
          </a:prstGeom>
        </p:spPr>
      </p:pic>
    </p:spTree>
    <p:extLst>
      <p:ext uri="{BB962C8B-B14F-4D97-AF65-F5344CB8AC3E}">
        <p14:creationId xmlns:p14="http://schemas.microsoft.com/office/powerpoint/2010/main" val="471313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p:nvPr/>
        </p:nvSpPr>
        <p:spPr>
          <a:xfrm>
            <a:off x="2801598" y="1981365"/>
            <a:ext cx="3540804" cy="1180770"/>
          </a:xfrm>
          <a:prstGeom prst="rect">
            <a:avLst/>
          </a:prstGeom>
          <a:noFill/>
          <a:ln>
            <a:noFill/>
          </a:ln>
        </p:spPr>
        <p:txBody>
          <a:bodyPr lIns="0" tIns="0" rIns="0" bIns="0" anchor="t" anchorCtr="0">
            <a:noAutofit/>
          </a:bodyPr>
          <a:lstStyle/>
          <a:p>
            <a:pPr algn="ctr" defTabSz="914400">
              <a:lnSpc>
                <a:spcPct val="90000"/>
              </a:lnSpc>
              <a:buClr>
                <a:srgbClr val="F79646"/>
              </a:buClr>
              <a:buSzPct val="25000"/>
              <a:buFont typeface="Arial"/>
              <a:buNone/>
            </a:pPr>
            <a:r>
              <a:rPr lang="en-US" sz="9600" b="1" kern="0">
                <a:solidFill>
                  <a:srgbClr val="F79646"/>
                </a:solidFill>
                <a:latin typeface="Arial"/>
                <a:ea typeface="Arial"/>
                <a:cs typeface="Arial"/>
                <a:sym typeface="Arial"/>
              </a:rPr>
              <a:t>WHY</a:t>
            </a:r>
          </a:p>
        </p:txBody>
      </p:sp>
    </p:spTree>
    <p:extLst>
      <p:ext uri="{BB962C8B-B14F-4D97-AF65-F5344CB8AC3E}">
        <p14:creationId xmlns:p14="http://schemas.microsoft.com/office/powerpoint/2010/main" val="37914896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30</a:t>
            </a:fld>
            <a:endParaRPr lang="en-US" sz="900">
              <a:solidFill>
                <a:srgbClr val="A5A5A5"/>
              </a:solidFill>
            </a:endParaRPr>
          </a:p>
        </p:txBody>
      </p:sp>
      <p:sp>
        <p:nvSpPr>
          <p:cNvPr id="4" name="Shape 275"/>
          <p:cNvSpPr txBox="1">
            <a:spLocks/>
          </p:cNvSpPr>
          <p:nvPr/>
        </p:nvSpPr>
        <p:spPr>
          <a:xfrm>
            <a:off x="366712" y="11536"/>
            <a:ext cx="8410499" cy="46050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kern="1200" dirty="0" smtClean="0">
                <a:solidFill>
                  <a:srgbClr val="F79646"/>
                </a:solidFill>
              </a:rPr>
              <a:t>Agile Org Structures</a:t>
            </a:r>
            <a:endParaRPr lang="en" sz="3200" kern="1200" dirty="0">
              <a:solidFill>
                <a:srgbClr val="F79646"/>
              </a:solidFill>
            </a:endParaRPr>
          </a:p>
        </p:txBody>
      </p:sp>
      <p:sp>
        <p:nvSpPr>
          <p:cNvPr id="5" name="Rounded Rectangle 4"/>
          <p:cNvSpPr/>
          <p:nvPr/>
        </p:nvSpPr>
        <p:spPr>
          <a:xfrm>
            <a:off x="679071" y="1094753"/>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Arch</a:t>
            </a:r>
            <a:endParaRPr lang="en-US" dirty="0"/>
          </a:p>
        </p:txBody>
      </p:sp>
      <p:sp>
        <p:nvSpPr>
          <p:cNvPr id="6" name="Rounded Rectangle 5"/>
          <p:cNvSpPr/>
          <p:nvPr/>
        </p:nvSpPr>
        <p:spPr>
          <a:xfrm>
            <a:off x="679071" y="3452241"/>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Deploy</a:t>
            </a:r>
            <a:endParaRPr lang="en-US" dirty="0"/>
          </a:p>
        </p:txBody>
      </p:sp>
      <p:sp>
        <p:nvSpPr>
          <p:cNvPr id="7" name="Rounded Rectangle 6"/>
          <p:cNvSpPr/>
          <p:nvPr/>
        </p:nvSpPr>
        <p:spPr>
          <a:xfrm>
            <a:off x="679071" y="4041613"/>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Infrastructure</a:t>
            </a:r>
            <a:endParaRPr lang="en-US" dirty="0"/>
          </a:p>
        </p:txBody>
      </p:sp>
      <p:sp>
        <p:nvSpPr>
          <p:cNvPr id="8" name="Rounded Rectangle 7"/>
          <p:cNvSpPr/>
          <p:nvPr/>
        </p:nvSpPr>
        <p:spPr>
          <a:xfrm>
            <a:off x="679071" y="1684125"/>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UI/Mobile</a:t>
            </a:r>
            <a:endParaRPr lang="en-US" dirty="0"/>
          </a:p>
        </p:txBody>
      </p:sp>
      <p:sp>
        <p:nvSpPr>
          <p:cNvPr id="9" name="Rounded Rectangle 8"/>
          <p:cNvSpPr/>
          <p:nvPr/>
        </p:nvSpPr>
        <p:spPr>
          <a:xfrm>
            <a:off x="679071" y="2273497"/>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Services</a:t>
            </a:r>
            <a:endParaRPr lang="en-US" dirty="0"/>
          </a:p>
        </p:txBody>
      </p:sp>
      <p:sp>
        <p:nvSpPr>
          <p:cNvPr id="10" name="Rounded Rectangle 9"/>
          <p:cNvSpPr/>
          <p:nvPr/>
        </p:nvSpPr>
        <p:spPr>
          <a:xfrm>
            <a:off x="679071" y="2862869"/>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DBA</a:t>
            </a:r>
            <a:endParaRPr lang="en-US" dirty="0"/>
          </a:p>
        </p:txBody>
      </p:sp>
      <p:sp>
        <p:nvSpPr>
          <p:cNvPr id="11" name="Rounded Rectangle 10"/>
          <p:cNvSpPr/>
          <p:nvPr/>
        </p:nvSpPr>
        <p:spPr>
          <a:xfrm>
            <a:off x="679071" y="4630984"/>
            <a:ext cx="8014458" cy="430601"/>
          </a:xfrm>
          <a:prstGeom prst="round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OPS</a:t>
            </a:r>
            <a:endParaRPr lang="en-US" dirty="0"/>
          </a:p>
        </p:txBody>
      </p:sp>
      <p:pic>
        <p:nvPicPr>
          <p:cNvPr id="12" name="Picture 11" descr="noun_541054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30210" t="17198" r="26461" b="35179"/>
          <a:stretch/>
        </p:blipFill>
        <p:spPr>
          <a:xfrm>
            <a:off x="2832067" y="532778"/>
            <a:ext cx="451533" cy="496287"/>
          </a:xfrm>
          <a:prstGeom prst="rect">
            <a:avLst/>
          </a:prstGeom>
        </p:spPr>
      </p:pic>
      <p:pic>
        <p:nvPicPr>
          <p:cNvPr id="13" name="Picture 12" descr="noun_541054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30210" t="17198" r="26461" b="35179"/>
          <a:stretch/>
        </p:blipFill>
        <p:spPr>
          <a:xfrm>
            <a:off x="4528677" y="532778"/>
            <a:ext cx="451533" cy="496287"/>
          </a:xfrm>
          <a:prstGeom prst="rect">
            <a:avLst/>
          </a:prstGeom>
        </p:spPr>
      </p:pic>
      <p:pic>
        <p:nvPicPr>
          <p:cNvPr id="14" name="Picture 13" descr="noun_541054_cc.png"/>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l="30210" t="17198" r="26461" b="35179"/>
          <a:stretch/>
        </p:blipFill>
        <p:spPr>
          <a:xfrm>
            <a:off x="6225286" y="532778"/>
            <a:ext cx="451533" cy="496287"/>
          </a:xfrm>
          <a:prstGeom prst="rect">
            <a:avLst/>
          </a:prstGeom>
        </p:spPr>
      </p:pic>
      <p:sp>
        <p:nvSpPr>
          <p:cNvPr id="16" name="Rounded Rectangle 15"/>
          <p:cNvSpPr/>
          <p:nvPr/>
        </p:nvSpPr>
        <p:spPr>
          <a:xfrm>
            <a:off x="2576599" y="1029065"/>
            <a:ext cx="948888" cy="4106240"/>
          </a:xfrm>
          <a:prstGeom prst="roundRect">
            <a:avLst/>
          </a:prstGeom>
          <a:no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17" name="TextBox 16"/>
          <p:cNvSpPr txBox="1"/>
          <p:nvPr/>
        </p:nvSpPr>
        <p:spPr>
          <a:xfrm>
            <a:off x="3153230" y="575944"/>
            <a:ext cx="1112679" cy="307777"/>
          </a:xfrm>
          <a:prstGeom prst="rect">
            <a:avLst/>
          </a:prstGeom>
          <a:noFill/>
        </p:spPr>
        <p:txBody>
          <a:bodyPr wrap="none" rtlCol="0">
            <a:spAutoFit/>
          </a:bodyPr>
          <a:lstStyle/>
          <a:p>
            <a:r>
              <a:rPr lang="en-US" sz="1400" dirty="0" smtClean="0">
                <a:solidFill>
                  <a:srgbClr val="FFFFFF"/>
                </a:solidFill>
              </a:rPr>
              <a:t>BO/Product</a:t>
            </a:r>
            <a:endParaRPr lang="en-US" sz="1400" dirty="0">
              <a:solidFill>
                <a:srgbClr val="FFFFFF"/>
              </a:solidFill>
            </a:endParaRPr>
          </a:p>
        </p:txBody>
      </p:sp>
      <p:sp>
        <p:nvSpPr>
          <p:cNvPr id="18" name="TextBox 17"/>
          <p:cNvSpPr txBox="1"/>
          <p:nvPr/>
        </p:nvSpPr>
        <p:spPr>
          <a:xfrm>
            <a:off x="4845749" y="572340"/>
            <a:ext cx="1112679" cy="307777"/>
          </a:xfrm>
          <a:prstGeom prst="rect">
            <a:avLst/>
          </a:prstGeom>
          <a:noFill/>
        </p:spPr>
        <p:txBody>
          <a:bodyPr wrap="none" rtlCol="0">
            <a:spAutoFit/>
          </a:bodyPr>
          <a:lstStyle/>
          <a:p>
            <a:r>
              <a:rPr lang="en-US" sz="1400" dirty="0" smtClean="0">
                <a:solidFill>
                  <a:srgbClr val="FFFFFF"/>
                </a:solidFill>
              </a:rPr>
              <a:t>BO/Product</a:t>
            </a:r>
            <a:endParaRPr lang="en-US" sz="1400" dirty="0">
              <a:solidFill>
                <a:srgbClr val="FFFFFF"/>
              </a:solidFill>
            </a:endParaRPr>
          </a:p>
        </p:txBody>
      </p:sp>
      <p:sp>
        <p:nvSpPr>
          <p:cNvPr id="19" name="TextBox 18"/>
          <p:cNvSpPr txBox="1"/>
          <p:nvPr/>
        </p:nvSpPr>
        <p:spPr>
          <a:xfrm>
            <a:off x="6568346" y="574455"/>
            <a:ext cx="1112679" cy="307777"/>
          </a:xfrm>
          <a:prstGeom prst="rect">
            <a:avLst/>
          </a:prstGeom>
          <a:noFill/>
        </p:spPr>
        <p:txBody>
          <a:bodyPr wrap="none" rtlCol="0">
            <a:spAutoFit/>
          </a:bodyPr>
          <a:lstStyle/>
          <a:p>
            <a:r>
              <a:rPr lang="en-US" sz="1400" dirty="0" smtClean="0">
                <a:solidFill>
                  <a:srgbClr val="FFFFFF"/>
                </a:solidFill>
              </a:rPr>
              <a:t>BO/Product</a:t>
            </a:r>
            <a:endParaRPr lang="en-US" sz="1400" dirty="0">
              <a:solidFill>
                <a:srgbClr val="FFFFFF"/>
              </a:solidFill>
            </a:endParaRPr>
          </a:p>
        </p:txBody>
      </p:sp>
      <p:sp>
        <p:nvSpPr>
          <p:cNvPr id="20" name="Rounded Rectangle 19"/>
          <p:cNvSpPr/>
          <p:nvPr/>
        </p:nvSpPr>
        <p:spPr>
          <a:xfrm>
            <a:off x="4320211" y="1037260"/>
            <a:ext cx="948888" cy="4106240"/>
          </a:xfrm>
          <a:prstGeom prst="roundRect">
            <a:avLst/>
          </a:prstGeom>
          <a:no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sp>
        <p:nvSpPr>
          <p:cNvPr id="21" name="Rounded Rectangle 20"/>
          <p:cNvSpPr/>
          <p:nvPr/>
        </p:nvSpPr>
        <p:spPr>
          <a:xfrm>
            <a:off x="5958428" y="1029065"/>
            <a:ext cx="948888" cy="4106240"/>
          </a:xfrm>
          <a:prstGeom prst="roundRect">
            <a:avLst/>
          </a:prstGeom>
          <a:noFill/>
          <a:ln w="28575" cmpd="sng">
            <a:solidFill>
              <a:schemeClr val="bg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endParaRPr lang="en-US" dirty="0"/>
          </a:p>
        </p:txBody>
      </p:sp>
      <p:pic>
        <p:nvPicPr>
          <p:cNvPr id="22" name="Picture 21"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1825" y="1123858"/>
            <a:ext cx="343060" cy="343275"/>
          </a:xfrm>
          <a:prstGeom prst="rect">
            <a:avLst/>
          </a:prstGeom>
        </p:spPr>
      </p:pic>
      <p:grpSp>
        <p:nvGrpSpPr>
          <p:cNvPr id="50" name="Group 49"/>
          <p:cNvGrpSpPr/>
          <p:nvPr/>
        </p:nvGrpSpPr>
        <p:grpSpPr>
          <a:xfrm>
            <a:off x="4745848" y="1198050"/>
            <a:ext cx="129693" cy="235684"/>
            <a:chOff x="7976205" y="532778"/>
            <a:chExt cx="129693" cy="235684"/>
          </a:xfrm>
        </p:grpSpPr>
        <p:sp>
          <p:nvSpPr>
            <p:cNvPr id="23" name="Oval 22"/>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2903302" y="1187661"/>
            <a:ext cx="260196" cy="235684"/>
            <a:chOff x="8128605" y="685178"/>
            <a:chExt cx="260196" cy="235684"/>
          </a:xfrm>
        </p:grpSpPr>
        <p:sp>
          <p:nvSpPr>
            <p:cNvPr id="26" name="Oval 25"/>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308150" y="1193475"/>
            <a:ext cx="260196" cy="235684"/>
            <a:chOff x="8128605" y="685178"/>
            <a:chExt cx="260196" cy="235684"/>
          </a:xfrm>
        </p:grpSpPr>
        <p:sp>
          <p:nvSpPr>
            <p:cNvPr id="35" name="Oval 34"/>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911987" y="2968650"/>
            <a:ext cx="260196" cy="235684"/>
            <a:chOff x="8128605" y="685178"/>
            <a:chExt cx="260196" cy="235684"/>
          </a:xfrm>
        </p:grpSpPr>
        <p:sp>
          <p:nvSpPr>
            <p:cNvPr id="39" name="Oval 38"/>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2911987" y="1780825"/>
            <a:ext cx="260196" cy="235684"/>
            <a:chOff x="8128605" y="685178"/>
            <a:chExt cx="260196" cy="235684"/>
          </a:xfrm>
        </p:grpSpPr>
        <p:sp>
          <p:nvSpPr>
            <p:cNvPr id="43" name="Oval 42"/>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4654408" y="1771595"/>
            <a:ext cx="260196" cy="235684"/>
            <a:chOff x="8128605" y="685178"/>
            <a:chExt cx="260196" cy="235684"/>
          </a:xfrm>
        </p:grpSpPr>
        <p:sp>
          <p:nvSpPr>
            <p:cNvPr id="47" name="Oval 46"/>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2700312" y="2371002"/>
            <a:ext cx="260196" cy="235684"/>
            <a:chOff x="8128605" y="685178"/>
            <a:chExt cx="260196" cy="235684"/>
          </a:xfrm>
        </p:grpSpPr>
        <p:sp>
          <p:nvSpPr>
            <p:cNvPr id="52" name="Oval 51"/>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3041680" y="2344600"/>
            <a:ext cx="260196" cy="235684"/>
            <a:chOff x="8128605" y="685178"/>
            <a:chExt cx="260196" cy="235684"/>
          </a:xfrm>
        </p:grpSpPr>
        <p:sp>
          <p:nvSpPr>
            <p:cNvPr id="56" name="Oval 55"/>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4680832" y="2361772"/>
            <a:ext cx="260196" cy="235684"/>
            <a:chOff x="8128605" y="685178"/>
            <a:chExt cx="260196" cy="235684"/>
          </a:xfrm>
        </p:grpSpPr>
        <p:sp>
          <p:nvSpPr>
            <p:cNvPr id="60" name="Oval 59"/>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6399590" y="2371002"/>
            <a:ext cx="260196" cy="235684"/>
            <a:chOff x="8128605" y="685178"/>
            <a:chExt cx="260196" cy="235684"/>
          </a:xfrm>
        </p:grpSpPr>
        <p:sp>
          <p:nvSpPr>
            <p:cNvPr id="64" name="Oval 63"/>
            <p:cNvSpPr/>
            <p:nvPr/>
          </p:nvSpPr>
          <p:spPr>
            <a:xfrm>
              <a:off x="8166858" y="6851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8297361" y="79379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8128605" y="8294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6215152" y="2357415"/>
            <a:ext cx="129693" cy="235684"/>
            <a:chOff x="7976205" y="532778"/>
            <a:chExt cx="129693" cy="235684"/>
          </a:xfrm>
        </p:grpSpPr>
        <p:sp>
          <p:nvSpPr>
            <p:cNvPr id="68" name="Oval 67"/>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6361337" y="1771595"/>
            <a:ext cx="129693" cy="235684"/>
            <a:chOff x="7976205" y="532778"/>
            <a:chExt cx="129693" cy="235684"/>
          </a:xfrm>
        </p:grpSpPr>
        <p:sp>
          <p:nvSpPr>
            <p:cNvPr id="71" name="Oval 70"/>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4741347" y="2968650"/>
            <a:ext cx="129693" cy="235684"/>
            <a:chOff x="7976205" y="532778"/>
            <a:chExt cx="129693" cy="235684"/>
          </a:xfrm>
        </p:grpSpPr>
        <p:sp>
          <p:nvSpPr>
            <p:cNvPr id="74" name="Oval 73"/>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2976833" y="4136979"/>
            <a:ext cx="129693" cy="235684"/>
            <a:chOff x="7976205" y="532778"/>
            <a:chExt cx="129693" cy="235684"/>
          </a:xfrm>
        </p:grpSpPr>
        <p:sp>
          <p:nvSpPr>
            <p:cNvPr id="77" name="Oval 76"/>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4719895" y="4743620"/>
            <a:ext cx="129693" cy="235684"/>
            <a:chOff x="7976205" y="532778"/>
            <a:chExt cx="129693" cy="235684"/>
          </a:xfrm>
        </p:grpSpPr>
        <p:sp>
          <p:nvSpPr>
            <p:cNvPr id="80" name="Oval 79"/>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349365" y="4110577"/>
            <a:ext cx="129693" cy="235684"/>
            <a:chOff x="7976205" y="532778"/>
            <a:chExt cx="129693" cy="235684"/>
          </a:xfrm>
        </p:grpSpPr>
        <p:sp>
          <p:nvSpPr>
            <p:cNvPr id="83" name="Oval 82"/>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980210" y="1754423"/>
            <a:ext cx="129693" cy="235684"/>
            <a:chOff x="7976205" y="532778"/>
            <a:chExt cx="129693" cy="235684"/>
          </a:xfrm>
        </p:grpSpPr>
        <p:sp>
          <p:nvSpPr>
            <p:cNvPr id="86" name="Oval 85"/>
            <p:cNvSpPr/>
            <p:nvPr/>
          </p:nvSpPr>
          <p:spPr>
            <a:xfrm>
              <a:off x="8014458" y="5327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7976205" y="677022"/>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Oval 87"/>
          <p:cNvSpPr/>
          <p:nvPr/>
        </p:nvSpPr>
        <p:spPr>
          <a:xfrm>
            <a:off x="6381374" y="3053811"/>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4722812" y="3629078"/>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6388845" y="3644020"/>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004482" y="3636549"/>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752696" y="4196874"/>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6399296" y="4805005"/>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2985049" y="4797534"/>
            <a:ext cx="91440" cy="91440"/>
          </a:xfrm>
          <a:prstGeom prst="ellipse">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7060" y="1727029"/>
            <a:ext cx="343060" cy="343275"/>
          </a:xfrm>
          <a:prstGeom prst="rect">
            <a:avLst/>
          </a:prstGeom>
        </p:spPr>
      </p:pic>
      <p:pic>
        <p:nvPicPr>
          <p:cNvPr id="96" name="Picture 95"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4824" y="2298746"/>
            <a:ext cx="343060" cy="343275"/>
          </a:xfrm>
          <a:prstGeom prst="rect">
            <a:avLst/>
          </a:prstGeom>
        </p:spPr>
      </p:pic>
      <p:pic>
        <p:nvPicPr>
          <p:cNvPr id="97" name="Picture 96"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1825" y="2905624"/>
            <a:ext cx="343060" cy="343275"/>
          </a:xfrm>
          <a:prstGeom prst="rect">
            <a:avLst/>
          </a:prstGeom>
        </p:spPr>
      </p:pic>
      <p:pic>
        <p:nvPicPr>
          <p:cNvPr id="98" name="Picture 97"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94824" y="3472382"/>
            <a:ext cx="343060" cy="343275"/>
          </a:xfrm>
          <a:prstGeom prst="rect">
            <a:avLst/>
          </a:prstGeom>
        </p:spPr>
      </p:pic>
      <p:pic>
        <p:nvPicPr>
          <p:cNvPr id="99" name="Picture 98"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272695" y="4056781"/>
            <a:ext cx="343060" cy="343275"/>
          </a:xfrm>
          <a:prstGeom prst="rect">
            <a:avLst/>
          </a:prstGeom>
        </p:spPr>
      </p:pic>
      <p:pic>
        <p:nvPicPr>
          <p:cNvPr id="100" name="Picture 99" descr="noun_10436_cc.png"/>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l="6150" r="6956" b="13051"/>
          <a:stretch/>
        </p:blipFill>
        <p:spPr>
          <a:xfrm flipH="1">
            <a:off x="8302295" y="4663422"/>
            <a:ext cx="343060" cy="343275"/>
          </a:xfrm>
          <a:prstGeom prst="rect">
            <a:avLst/>
          </a:prstGeom>
        </p:spPr>
      </p:pic>
    </p:spTree>
    <p:extLst>
      <p:ext uri="{BB962C8B-B14F-4D97-AF65-F5344CB8AC3E}">
        <p14:creationId xmlns:p14="http://schemas.microsoft.com/office/powerpoint/2010/main" val="4175010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par>
                                <p:cTn id="43" presetID="9" presetClass="entr" presetSubtype="0"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dissolve">
                                      <p:cBhvr>
                                        <p:cTn id="45" dur="500"/>
                                        <p:tgtEl>
                                          <p:spTgt spid="95"/>
                                        </p:tgtEl>
                                      </p:cBhvr>
                                    </p:animEffect>
                                  </p:childTnLst>
                                </p:cTn>
                              </p:par>
                              <p:par>
                                <p:cTn id="46" presetID="9" presetClass="entr" presetSubtype="0" fill="hold" nodeType="with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dissolve">
                                      <p:cBhvr>
                                        <p:cTn id="48" dur="500"/>
                                        <p:tgtEl>
                                          <p:spTgt spid="96"/>
                                        </p:tgtEl>
                                      </p:cBhvr>
                                    </p:animEffect>
                                  </p:childTnLst>
                                </p:cTn>
                              </p:par>
                              <p:par>
                                <p:cTn id="49" presetID="9" presetClass="entr" presetSubtype="0"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dissolve">
                                      <p:cBhvr>
                                        <p:cTn id="51" dur="500"/>
                                        <p:tgtEl>
                                          <p:spTgt spid="97"/>
                                        </p:tgtEl>
                                      </p:cBhvr>
                                    </p:animEffect>
                                  </p:childTnLst>
                                </p:cTn>
                              </p:par>
                              <p:par>
                                <p:cTn id="52" presetID="9" presetClass="entr" presetSubtype="0" fill="hold" nodeType="withEffect">
                                  <p:stCondLst>
                                    <p:cond delay="0"/>
                                  </p:stCondLst>
                                  <p:childTnLst>
                                    <p:set>
                                      <p:cBhvr>
                                        <p:cTn id="53" dur="1" fill="hold">
                                          <p:stCondLst>
                                            <p:cond delay="0"/>
                                          </p:stCondLst>
                                        </p:cTn>
                                        <p:tgtEl>
                                          <p:spTgt spid="98"/>
                                        </p:tgtEl>
                                        <p:attrNameLst>
                                          <p:attrName>style.visibility</p:attrName>
                                        </p:attrNameLst>
                                      </p:cBhvr>
                                      <p:to>
                                        <p:strVal val="visible"/>
                                      </p:to>
                                    </p:set>
                                    <p:animEffect transition="in" filter="dissolve">
                                      <p:cBhvr>
                                        <p:cTn id="54" dur="500"/>
                                        <p:tgtEl>
                                          <p:spTgt spid="98"/>
                                        </p:tgtEl>
                                      </p:cBhvr>
                                    </p:animEffect>
                                  </p:childTnLst>
                                </p:cTn>
                              </p:par>
                              <p:par>
                                <p:cTn id="55" presetID="9"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dissolve">
                                      <p:cBhvr>
                                        <p:cTn id="57" dur="500"/>
                                        <p:tgtEl>
                                          <p:spTgt spid="99"/>
                                        </p:tgtEl>
                                      </p:cBhvr>
                                    </p:animEffect>
                                  </p:childTnLst>
                                </p:cTn>
                              </p:par>
                              <p:par>
                                <p:cTn id="58" presetID="9" presetClass="entr" presetSubtype="0" fill="hold" nodeType="with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dissolve">
                                      <p:cBhvr>
                                        <p:cTn id="60" dur="500"/>
                                        <p:tgtEl>
                                          <p:spTgt spid="10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dissolv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dissolve">
                                      <p:cBhvr>
                                        <p:cTn id="73" dur="500"/>
                                        <p:tgtEl>
                                          <p:spTgt spid="13"/>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dissolve">
                                      <p:cBhvr>
                                        <p:cTn id="76" dur="500"/>
                                        <p:tgtEl>
                                          <p:spTgt spid="18"/>
                                        </p:tgtEl>
                                      </p:cBhvr>
                                    </p:animEffect>
                                  </p:childTnLst>
                                </p:cTn>
                              </p:par>
                              <p:par>
                                <p:cTn id="77" presetID="9" presetClass="entr" presetSubtype="0"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dissolve">
                                      <p:cBhvr>
                                        <p:cTn id="79" dur="500"/>
                                        <p:tgtEl>
                                          <p:spTgt spid="14"/>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dissolve">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dissolve">
                                      <p:cBhvr>
                                        <p:cTn id="87" dur="500"/>
                                        <p:tgtEl>
                                          <p:spTgt spid="1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dissolve">
                                      <p:cBhvr>
                                        <p:cTn id="90" dur="500"/>
                                        <p:tgtEl>
                                          <p:spTgt spid="2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dissolv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dissolve">
                                      <p:cBhvr>
                                        <p:cTn id="98" dur="500"/>
                                        <p:tgtEl>
                                          <p:spTgt spid="29"/>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dissolve">
                                      <p:cBhvr>
                                        <p:cTn id="103" dur="500"/>
                                        <p:tgtEl>
                                          <p:spTgt spid="42"/>
                                        </p:tgtEl>
                                      </p:cBhvr>
                                    </p:animEffect>
                                  </p:childTnLst>
                                </p:cTn>
                              </p:par>
                              <p:par>
                                <p:cTn id="104" presetID="9" presetClass="entr" presetSubtype="0" fill="hold"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dissolve">
                                      <p:cBhvr>
                                        <p:cTn id="106" dur="500"/>
                                        <p:tgtEl>
                                          <p:spTgt spid="51"/>
                                        </p:tgtEl>
                                      </p:cBhvr>
                                    </p:animEffect>
                                  </p:childTnLst>
                                </p:cTn>
                              </p:par>
                              <p:par>
                                <p:cTn id="107" presetID="9" presetClass="entr" presetSubtype="0" fill="hold"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dissolve">
                                      <p:cBhvr>
                                        <p:cTn id="109" dur="500"/>
                                        <p:tgtEl>
                                          <p:spTgt spid="55"/>
                                        </p:tgtEl>
                                      </p:cBhvr>
                                    </p:animEffect>
                                  </p:childTnLst>
                                </p:cTn>
                              </p:par>
                              <p:par>
                                <p:cTn id="110" presetID="9" presetClass="entr" presetSubtype="0" fill="hold"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dissolve">
                                      <p:cBhvr>
                                        <p:cTn id="112" dur="500"/>
                                        <p:tgtEl>
                                          <p:spTgt spid="3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91"/>
                                        </p:tgtEl>
                                        <p:attrNameLst>
                                          <p:attrName>style.visibility</p:attrName>
                                        </p:attrNameLst>
                                      </p:cBhvr>
                                      <p:to>
                                        <p:strVal val="visible"/>
                                      </p:to>
                                    </p:set>
                                    <p:animEffect transition="in" filter="dissolve">
                                      <p:cBhvr>
                                        <p:cTn id="115" dur="500"/>
                                        <p:tgtEl>
                                          <p:spTgt spid="91"/>
                                        </p:tgtEl>
                                      </p:cBhvr>
                                    </p:animEffect>
                                  </p:childTnLst>
                                </p:cTn>
                              </p:par>
                              <p:par>
                                <p:cTn id="116" presetID="9" presetClass="entr" presetSubtype="0" fill="hold" nodeType="withEffect">
                                  <p:stCondLst>
                                    <p:cond delay="0"/>
                                  </p:stCondLst>
                                  <p:childTnLst>
                                    <p:set>
                                      <p:cBhvr>
                                        <p:cTn id="117" dur="1" fill="hold">
                                          <p:stCondLst>
                                            <p:cond delay="0"/>
                                          </p:stCondLst>
                                        </p:cTn>
                                        <p:tgtEl>
                                          <p:spTgt spid="76"/>
                                        </p:tgtEl>
                                        <p:attrNameLst>
                                          <p:attrName>style.visibility</p:attrName>
                                        </p:attrNameLst>
                                      </p:cBhvr>
                                      <p:to>
                                        <p:strVal val="visible"/>
                                      </p:to>
                                    </p:set>
                                    <p:animEffect transition="in" filter="dissolve">
                                      <p:cBhvr>
                                        <p:cTn id="118" dur="500"/>
                                        <p:tgtEl>
                                          <p:spTgt spid="76"/>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94"/>
                                        </p:tgtEl>
                                        <p:attrNameLst>
                                          <p:attrName>style.visibility</p:attrName>
                                        </p:attrNameLst>
                                      </p:cBhvr>
                                      <p:to>
                                        <p:strVal val="visible"/>
                                      </p:to>
                                    </p:set>
                                    <p:animEffect transition="in" filter="dissolve">
                                      <p:cBhvr>
                                        <p:cTn id="121" dur="500"/>
                                        <p:tgtEl>
                                          <p:spTgt spid="94"/>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nodeType="click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dissolve">
                                      <p:cBhvr>
                                        <p:cTn id="126" dur="500"/>
                                        <p:tgtEl>
                                          <p:spTgt spid="50"/>
                                        </p:tgtEl>
                                      </p:cBhvr>
                                    </p:animEffect>
                                  </p:childTnLst>
                                </p:cTn>
                              </p:par>
                              <p:par>
                                <p:cTn id="127" presetID="9" presetClass="entr" presetSubtype="0" fill="hold"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dissolve">
                                      <p:cBhvr>
                                        <p:cTn id="129" dur="500"/>
                                        <p:tgtEl>
                                          <p:spTgt spid="46"/>
                                        </p:tgtEl>
                                      </p:cBhvr>
                                    </p:animEffect>
                                  </p:childTnLst>
                                </p:cTn>
                              </p:par>
                              <p:par>
                                <p:cTn id="130" presetID="9" presetClass="entr" presetSubtype="0" fill="hold" nodeType="with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dissolve">
                                      <p:cBhvr>
                                        <p:cTn id="132" dur="500"/>
                                        <p:tgtEl>
                                          <p:spTgt spid="85"/>
                                        </p:tgtEl>
                                      </p:cBhvr>
                                    </p:animEffect>
                                  </p:childTnLst>
                                </p:cTn>
                              </p:par>
                              <p:par>
                                <p:cTn id="133" presetID="9" presetClass="entr" presetSubtype="0" fill="hold" nodeType="with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dissolve">
                                      <p:cBhvr>
                                        <p:cTn id="135" dur="500"/>
                                        <p:tgtEl>
                                          <p:spTgt spid="59"/>
                                        </p:tgtEl>
                                      </p:cBhvr>
                                    </p:animEffect>
                                  </p:childTnLst>
                                </p:cTn>
                              </p:par>
                              <p:par>
                                <p:cTn id="136" presetID="9" presetClass="entr" presetSubtype="0" fill="hold" nodeType="withEffect">
                                  <p:stCondLst>
                                    <p:cond delay="0"/>
                                  </p:stCondLst>
                                  <p:childTnLst>
                                    <p:set>
                                      <p:cBhvr>
                                        <p:cTn id="137" dur="1" fill="hold">
                                          <p:stCondLst>
                                            <p:cond delay="0"/>
                                          </p:stCondLst>
                                        </p:cTn>
                                        <p:tgtEl>
                                          <p:spTgt spid="73"/>
                                        </p:tgtEl>
                                        <p:attrNameLst>
                                          <p:attrName>style.visibility</p:attrName>
                                        </p:attrNameLst>
                                      </p:cBhvr>
                                      <p:to>
                                        <p:strVal val="visible"/>
                                      </p:to>
                                    </p:set>
                                    <p:animEffect transition="in" filter="dissolve">
                                      <p:cBhvr>
                                        <p:cTn id="138" dur="500"/>
                                        <p:tgtEl>
                                          <p:spTgt spid="73"/>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89"/>
                                        </p:tgtEl>
                                        <p:attrNameLst>
                                          <p:attrName>style.visibility</p:attrName>
                                        </p:attrNameLst>
                                      </p:cBhvr>
                                      <p:to>
                                        <p:strVal val="visible"/>
                                      </p:to>
                                    </p:set>
                                    <p:animEffect transition="in" filter="dissolve">
                                      <p:cBhvr>
                                        <p:cTn id="141" dur="500"/>
                                        <p:tgtEl>
                                          <p:spTgt spid="89"/>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92"/>
                                        </p:tgtEl>
                                        <p:attrNameLst>
                                          <p:attrName>style.visibility</p:attrName>
                                        </p:attrNameLst>
                                      </p:cBhvr>
                                      <p:to>
                                        <p:strVal val="visible"/>
                                      </p:to>
                                    </p:set>
                                    <p:animEffect transition="in" filter="dissolve">
                                      <p:cBhvr>
                                        <p:cTn id="144" dur="500"/>
                                        <p:tgtEl>
                                          <p:spTgt spid="92"/>
                                        </p:tgtEl>
                                      </p:cBhvr>
                                    </p:animEffect>
                                  </p:childTnLst>
                                </p:cTn>
                              </p:par>
                              <p:par>
                                <p:cTn id="145" presetID="9" presetClass="entr" presetSubtype="0" fill="hold" nodeType="withEffect">
                                  <p:stCondLst>
                                    <p:cond delay="0"/>
                                  </p:stCondLst>
                                  <p:childTnLst>
                                    <p:set>
                                      <p:cBhvr>
                                        <p:cTn id="146" dur="1" fill="hold">
                                          <p:stCondLst>
                                            <p:cond delay="0"/>
                                          </p:stCondLst>
                                        </p:cTn>
                                        <p:tgtEl>
                                          <p:spTgt spid="79"/>
                                        </p:tgtEl>
                                        <p:attrNameLst>
                                          <p:attrName>style.visibility</p:attrName>
                                        </p:attrNameLst>
                                      </p:cBhvr>
                                      <p:to>
                                        <p:strVal val="visible"/>
                                      </p:to>
                                    </p:set>
                                    <p:animEffect transition="in" filter="dissolve">
                                      <p:cBhvr>
                                        <p:cTn id="147" dur="500"/>
                                        <p:tgtEl>
                                          <p:spTgt spid="79"/>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nodeType="clickEffect">
                                  <p:stCondLst>
                                    <p:cond delay="0"/>
                                  </p:stCondLst>
                                  <p:childTnLst>
                                    <p:set>
                                      <p:cBhvr>
                                        <p:cTn id="151" dur="1" fill="hold">
                                          <p:stCondLst>
                                            <p:cond delay="0"/>
                                          </p:stCondLst>
                                        </p:cTn>
                                        <p:tgtEl>
                                          <p:spTgt spid="34"/>
                                        </p:tgtEl>
                                        <p:attrNameLst>
                                          <p:attrName>style.visibility</p:attrName>
                                        </p:attrNameLst>
                                      </p:cBhvr>
                                      <p:to>
                                        <p:strVal val="visible"/>
                                      </p:to>
                                    </p:set>
                                    <p:animEffect transition="in" filter="dissolve">
                                      <p:cBhvr>
                                        <p:cTn id="152" dur="500"/>
                                        <p:tgtEl>
                                          <p:spTgt spid="34"/>
                                        </p:tgtEl>
                                      </p:cBhvr>
                                    </p:animEffect>
                                  </p:childTnLst>
                                </p:cTn>
                              </p:par>
                              <p:par>
                                <p:cTn id="153" presetID="9" presetClass="entr" presetSubtype="0" fill="hold" nodeType="withEffect">
                                  <p:stCondLst>
                                    <p:cond delay="0"/>
                                  </p:stCondLst>
                                  <p:childTnLst>
                                    <p:set>
                                      <p:cBhvr>
                                        <p:cTn id="154" dur="1" fill="hold">
                                          <p:stCondLst>
                                            <p:cond delay="0"/>
                                          </p:stCondLst>
                                        </p:cTn>
                                        <p:tgtEl>
                                          <p:spTgt spid="70"/>
                                        </p:tgtEl>
                                        <p:attrNameLst>
                                          <p:attrName>style.visibility</p:attrName>
                                        </p:attrNameLst>
                                      </p:cBhvr>
                                      <p:to>
                                        <p:strVal val="visible"/>
                                      </p:to>
                                    </p:set>
                                    <p:animEffect transition="in" filter="dissolve">
                                      <p:cBhvr>
                                        <p:cTn id="155" dur="500"/>
                                        <p:tgtEl>
                                          <p:spTgt spid="70"/>
                                        </p:tgtEl>
                                      </p:cBhvr>
                                    </p:animEffect>
                                  </p:childTnLst>
                                </p:cTn>
                              </p:par>
                              <p:par>
                                <p:cTn id="156" presetID="9" presetClass="entr" presetSubtype="0" fill="hold" nodeType="withEffect">
                                  <p:stCondLst>
                                    <p:cond delay="0"/>
                                  </p:stCondLst>
                                  <p:childTnLst>
                                    <p:set>
                                      <p:cBhvr>
                                        <p:cTn id="157" dur="1" fill="hold">
                                          <p:stCondLst>
                                            <p:cond delay="0"/>
                                          </p:stCondLst>
                                        </p:cTn>
                                        <p:tgtEl>
                                          <p:spTgt spid="67"/>
                                        </p:tgtEl>
                                        <p:attrNameLst>
                                          <p:attrName>style.visibility</p:attrName>
                                        </p:attrNameLst>
                                      </p:cBhvr>
                                      <p:to>
                                        <p:strVal val="visible"/>
                                      </p:to>
                                    </p:set>
                                    <p:animEffect transition="in" filter="dissolve">
                                      <p:cBhvr>
                                        <p:cTn id="158" dur="500"/>
                                        <p:tgtEl>
                                          <p:spTgt spid="67"/>
                                        </p:tgtEl>
                                      </p:cBhvr>
                                    </p:animEffect>
                                  </p:childTnLst>
                                </p:cTn>
                              </p:par>
                              <p:par>
                                <p:cTn id="159" presetID="9" presetClass="entr" presetSubtype="0" fill="hold" nodeType="withEffect">
                                  <p:stCondLst>
                                    <p:cond delay="0"/>
                                  </p:stCondLst>
                                  <p:childTnLst>
                                    <p:set>
                                      <p:cBhvr>
                                        <p:cTn id="160" dur="1" fill="hold">
                                          <p:stCondLst>
                                            <p:cond delay="0"/>
                                          </p:stCondLst>
                                        </p:cTn>
                                        <p:tgtEl>
                                          <p:spTgt spid="63"/>
                                        </p:tgtEl>
                                        <p:attrNameLst>
                                          <p:attrName>style.visibility</p:attrName>
                                        </p:attrNameLst>
                                      </p:cBhvr>
                                      <p:to>
                                        <p:strVal val="visible"/>
                                      </p:to>
                                    </p:set>
                                    <p:animEffect transition="in" filter="dissolve">
                                      <p:cBhvr>
                                        <p:cTn id="161" dur="500"/>
                                        <p:tgtEl>
                                          <p:spTgt spid="63"/>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88"/>
                                        </p:tgtEl>
                                        <p:attrNameLst>
                                          <p:attrName>style.visibility</p:attrName>
                                        </p:attrNameLst>
                                      </p:cBhvr>
                                      <p:to>
                                        <p:strVal val="visible"/>
                                      </p:to>
                                    </p:set>
                                    <p:animEffect transition="in" filter="dissolve">
                                      <p:cBhvr>
                                        <p:cTn id="164" dur="500"/>
                                        <p:tgtEl>
                                          <p:spTgt spid="88"/>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90"/>
                                        </p:tgtEl>
                                        <p:attrNameLst>
                                          <p:attrName>style.visibility</p:attrName>
                                        </p:attrNameLst>
                                      </p:cBhvr>
                                      <p:to>
                                        <p:strVal val="visible"/>
                                      </p:to>
                                    </p:set>
                                    <p:animEffect transition="in" filter="dissolve">
                                      <p:cBhvr>
                                        <p:cTn id="167" dur="500"/>
                                        <p:tgtEl>
                                          <p:spTgt spid="90"/>
                                        </p:tgtEl>
                                      </p:cBhvr>
                                    </p:animEffect>
                                  </p:childTnLst>
                                </p:cTn>
                              </p:par>
                              <p:par>
                                <p:cTn id="168" presetID="9" presetClass="entr" presetSubtype="0" fill="hold" nodeType="withEffect">
                                  <p:stCondLst>
                                    <p:cond delay="0"/>
                                  </p:stCondLst>
                                  <p:childTnLst>
                                    <p:set>
                                      <p:cBhvr>
                                        <p:cTn id="169" dur="1" fill="hold">
                                          <p:stCondLst>
                                            <p:cond delay="0"/>
                                          </p:stCondLst>
                                        </p:cTn>
                                        <p:tgtEl>
                                          <p:spTgt spid="82"/>
                                        </p:tgtEl>
                                        <p:attrNameLst>
                                          <p:attrName>style.visibility</p:attrName>
                                        </p:attrNameLst>
                                      </p:cBhvr>
                                      <p:to>
                                        <p:strVal val="visible"/>
                                      </p:to>
                                    </p:set>
                                    <p:animEffect transition="in" filter="dissolve">
                                      <p:cBhvr>
                                        <p:cTn id="170" dur="500"/>
                                        <p:tgtEl>
                                          <p:spTgt spid="82"/>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93"/>
                                        </p:tgtEl>
                                        <p:attrNameLst>
                                          <p:attrName>style.visibility</p:attrName>
                                        </p:attrNameLst>
                                      </p:cBhvr>
                                      <p:to>
                                        <p:strVal val="visible"/>
                                      </p:to>
                                    </p:set>
                                    <p:animEffect transition="in" filter="dissolve">
                                      <p:cBhvr>
                                        <p:cTn id="173"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6" grpId="0" animBg="1"/>
      <p:bldP spid="17" grpId="0"/>
      <p:bldP spid="18" grpId="0"/>
      <p:bldP spid="19" grpId="0"/>
      <p:bldP spid="20" grpId="0" animBg="1"/>
      <p:bldP spid="21" grpId="0" animBg="1"/>
      <p:bldP spid="88" grpId="0" animBg="1"/>
      <p:bldP spid="89" grpId="0" animBg="1"/>
      <p:bldP spid="90" grpId="0" animBg="1"/>
      <p:bldP spid="91" grpId="0" animBg="1"/>
      <p:bldP spid="92" grpId="0" animBg="1"/>
      <p:bldP spid="93" grpId="0" animBg="1"/>
      <p:bldP spid="9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lgn="l"/>
            <a:r>
              <a:rPr lang="en-US" sz="3200" kern="1200" dirty="0">
                <a:solidFill>
                  <a:srgbClr val="F79646"/>
                </a:solidFill>
              </a:rPr>
              <a:t>Conway’s Law</a:t>
            </a:r>
            <a:endParaRPr lang="en" sz="3200" kern="1200" dirty="0">
              <a:solidFill>
                <a:srgbClr val="F79646"/>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938992"/>
          </a:xfrm>
          <a:prstGeom prst="rect">
            <a:avLst/>
          </a:prstGeom>
        </p:spPr>
        <p:txBody>
          <a:bodyPr wrap="square">
            <a:spAutoFit/>
          </a:bodyPr>
          <a:lstStyle/>
          <a:p>
            <a:r>
              <a:rPr lang="en-US" sz="2400" dirty="0">
                <a:solidFill>
                  <a:schemeClr val="bg1"/>
                </a:solidFill>
                <a:uFill>
                  <a:solidFill>
                    <a:srgbClr val="4D4D4D"/>
                  </a:solidFill>
                </a:uFill>
                <a:latin typeface="Avenir Next Demi Bold Italic"/>
                <a:ea typeface="Avenir Next Regular"/>
                <a:cs typeface="Avenir Next Demi Bold Italic"/>
              </a:rPr>
              <a:t>“</a:t>
            </a:r>
            <a:r>
              <a:rPr lang="en-US" sz="2400" u="sng" dirty="0">
                <a:solidFill>
                  <a:schemeClr val="bg1"/>
                </a:solidFill>
                <a:uFill>
                  <a:solidFill>
                    <a:srgbClr val="4D4D4D"/>
                  </a:solidFill>
                </a:uFill>
                <a:latin typeface="Avenir Next Demi Bold Italic"/>
                <a:ea typeface="Avenir Next Regular"/>
                <a:cs typeface="Avenir Next Demi Bold Italic"/>
                <a:sym typeface="Avenir Next Regular"/>
              </a:rPr>
              <a:t>Any</a:t>
            </a:r>
            <a:r>
              <a:rPr lang="en-US" sz="2400" dirty="0">
                <a:solidFill>
                  <a:schemeClr val="bg1"/>
                </a:solidFill>
                <a:uFill>
                  <a:solidFill>
                    <a:srgbClr val="4D4D4D"/>
                  </a:solidFill>
                </a:uFill>
                <a:latin typeface="Avenir Next Demi Bold Italic"/>
                <a:ea typeface="Avenir Next Regular"/>
                <a:cs typeface="Avenir Next Demi Bold Italic"/>
              </a:rPr>
              <a:t> organization that designs a system (defined broadly) will produce a design whose structure is a copy of the organization's communication structure.”</a:t>
            </a:r>
          </a:p>
        </p:txBody>
      </p:sp>
      <p:sp>
        <p:nvSpPr>
          <p:cNvPr id="17" name="Rectangle 16"/>
          <p:cNvSpPr/>
          <p:nvPr/>
        </p:nvSpPr>
        <p:spPr>
          <a:xfrm>
            <a:off x="4109407" y="3044542"/>
            <a:ext cx="3290775" cy="400110"/>
          </a:xfrm>
          <a:prstGeom prst="rect">
            <a:avLst/>
          </a:prstGeom>
        </p:spPr>
        <p:txBody>
          <a:bodyPr wrap="square">
            <a:spAutoFit/>
          </a:bodyPr>
          <a:lstStyle/>
          <a:p>
            <a:r>
              <a:rPr lang="en-US" sz="2000" dirty="0">
                <a:solidFill>
                  <a:srgbClr val="FFFFFF"/>
                </a:solidFill>
                <a:uFill>
                  <a:solidFill>
                    <a:srgbClr val="4D4D4D"/>
                  </a:solidFill>
                </a:uFill>
                <a:latin typeface="Avenir Next Demi Bold Italic"/>
                <a:ea typeface="Avenir Next Regular"/>
                <a:cs typeface="Avenir Next Demi Bold Italic"/>
              </a:rPr>
              <a:t>- Melvin Conway, 1967</a:t>
            </a:r>
          </a:p>
        </p:txBody>
      </p:sp>
    </p:spTree>
    <p:extLst>
      <p:ext uri="{BB962C8B-B14F-4D97-AF65-F5344CB8AC3E}">
        <p14:creationId xmlns:p14="http://schemas.microsoft.com/office/powerpoint/2010/main" val="20811675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chemeClr val="bg1"/>
                </a:solidFill>
              </a:rPr>
              <a:t>Inverse Conway Maneuver</a:t>
            </a:r>
            <a:br>
              <a:rPr lang="en-US" sz="3200" dirty="0" smtClean="0">
                <a:solidFill>
                  <a:schemeClr val="bg1"/>
                </a:solidFill>
              </a:rPr>
            </a:br>
            <a:r>
              <a:rPr lang="en-US" sz="2000" dirty="0" smtClean="0">
                <a:solidFill>
                  <a:schemeClr val="bg1"/>
                </a:solidFill>
              </a:rPr>
              <a:t>Enable Continuous Delivery</a:t>
            </a:r>
            <a:endParaRPr lang="en" sz="2400" baseline="30000" dirty="0">
              <a:solidFill>
                <a:schemeClr val="bg1"/>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Product Mgr.</a:t>
            </a:r>
            <a:endParaRPr lang="en-US" sz="1050" kern="0" dirty="0">
              <a:solidFill>
                <a:srgbClr val="FFFFFF"/>
              </a:solidFill>
              <a:latin typeface="Arial"/>
              <a:sym typeface="Arial"/>
              <a:rtl val="0"/>
            </a:endParaRPr>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err="1" smtClean="0">
                <a:solidFill>
                  <a:srgbClr val="FFFFFF"/>
                </a:solidFill>
                <a:latin typeface="Arial"/>
                <a:sym typeface="Arial"/>
                <a:rtl val="0"/>
              </a:rPr>
              <a:t>Dev</a:t>
            </a:r>
            <a:endParaRPr lang="en-US" sz="1050" kern="0" dirty="0">
              <a:solidFill>
                <a:srgbClr val="FFFFFF"/>
              </a:solidFill>
              <a:latin typeface="Arial"/>
              <a:sym typeface="Arial"/>
              <a:rtl val="0"/>
            </a:endParaRPr>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UX</a:t>
            </a:r>
            <a:endParaRPr lang="en-US" sz="1050" kern="0" dirty="0">
              <a:solidFill>
                <a:srgbClr val="FFFFFF"/>
              </a:solidFill>
              <a:latin typeface="Arial"/>
              <a:sym typeface="Arial"/>
              <a:rtl val="0"/>
            </a:endParaRPr>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QA</a:t>
            </a:r>
            <a:endParaRPr lang="en-US" sz="1050" kern="0" dirty="0">
              <a:solidFill>
                <a:srgbClr val="FFFFFF"/>
              </a:solidFill>
              <a:latin typeface="Arial"/>
              <a:sym typeface="Arial"/>
              <a:rtl val="0"/>
            </a:endParaRPr>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DBA</a:t>
            </a:r>
            <a:endParaRPr lang="en-US" sz="1050" kern="0" dirty="0">
              <a:solidFill>
                <a:srgbClr val="FFFFFF"/>
              </a:solidFill>
              <a:latin typeface="Arial"/>
              <a:sym typeface="Arial"/>
              <a:rtl val="0"/>
            </a:endParaRPr>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Business Capabilities Team Using </a:t>
            </a:r>
            <a:r>
              <a:rPr lang="en-US" sz="1400" b="1" kern="0" dirty="0" smtClean="0">
                <a:solidFill>
                  <a:srgbClr val="FFFFFF"/>
                </a:solidFill>
                <a:latin typeface="Arial"/>
                <a:sym typeface="Arial"/>
                <a:rtl val="0"/>
              </a:rPr>
              <a:t>Microservices</a:t>
            </a:r>
            <a:endParaRPr lang="en-US" sz="1400" b="1" kern="0" dirty="0">
              <a:solidFill>
                <a:srgbClr val="FFFFFF"/>
              </a:solidFill>
              <a:latin typeface="Arial"/>
              <a:sym typeface="Arial"/>
              <a:rtl val="0"/>
            </a:endParaRPr>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Sys Admin</a:t>
            </a:r>
            <a:endParaRPr lang="en-US" sz="1050" kern="0" dirty="0">
              <a:solidFill>
                <a:srgbClr val="FFFFFF"/>
              </a:solidFill>
              <a:latin typeface="Arial"/>
              <a:sym typeface="Arial"/>
              <a:rtl val="0"/>
            </a:endParaRPr>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Network Admin</a:t>
            </a:r>
            <a:endParaRPr lang="en-US" sz="1050" kern="0" dirty="0">
              <a:solidFill>
                <a:srgbClr val="FFFFFF"/>
              </a:solidFill>
              <a:latin typeface="Arial"/>
              <a:sym typeface="Arial"/>
              <a:rtl val="0"/>
            </a:endParaRPr>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050" kern="0" dirty="0" smtClean="0">
                <a:solidFill>
                  <a:srgbClr val="FFFFFF"/>
                </a:solidFill>
                <a:latin typeface="Arial"/>
                <a:sym typeface="Arial"/>
                <a:rtl val="0"/>
              </a:rPr>
              <a:t>Storage Admin</a:t>
            </a:r>
            <a:endParaRPr lang="en-US" sz="1050" kern="0" dirty="0">
              <a:solidFill>
                <a:srgbClr val="FFFFFF"/>
              </a:solidFill>
              <a:latin typeface="Arial"/>
              <a:sym typeface="Arial"/>
              <a:rtl val="0"/>
            </a:endParaRPr>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Platform Operations Team</a:t>
            </a:r>
            <a:endParaRPr lang="en-US" sz="1400" kern="0" dirty="0">
              <a:solidFill>
                <a:srgbClr val="FFFFFF"/>
              </a:solidFill>
              <a:latin typeface="Arial"/>
              <a:sym typeface="Arial"/>
              <a:rtl val="0"/>
            </a:endParaRPr>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 name="Rectangle 7"/>
          <p:cNvSpPr/>
          <p:nvPr/>
        </p:nvSpPr>
        <p:spPr>
          <a:xfrm>
            <a:off x="5001171" y="1717654"/>
            <a:ext cx="1261242" cy="738664"/>
          </a:xfrm>
          <a:prstGeom prst="rect">
            <a:avLst/>
          </a:prstGeom>
        </p:spPr>
        <p:txBody>
          <a:bodyPr wrap="square">
            <a:spAutoFit/>
          </a:bodyPr>
          <a:lstStyle/>
          <a:p>
            <a:pPr defTabSz="914400"/>
            <a:r>
              <a:rPr lang="en-US" sz="1400" b="1" kern="0" dirty="0" smtClean="0">
                <a:solidFill>
                  <a:srgbClr val="FFFFFF"/>
                </a:solidFill>
                <a:latin typeface="Arial"/>
                <a:ea typeface="Arial"/>
                <a:cs typeface="Arial"/>
                <a:sym typeface="Arial"/>
                <a:rtl val="0"/>
              </a:rPr>
              <a:t>Self</a:t>
            </a:r>
          </a:p>
          <a:p>
            <a:pPr defTabSz="914400"/>
            <a:r>
              <a:rPr lang="en-US" sz="1400" b="1" kern="0" dirty="0">
                <a:solidFill>
                  <a:srgbClr val="FFFFFF"/>
                </a:solidFill>
                <a:latin typeface="Arial"/>
                <a:ea typeface="Arial"/>
                <a:cs typeface="Arial"/>
                <a:sym typeface="Arial"/>
                <a:rtl val="0"/>
              </a:rPr>
              <a:t>S</a:t>
            </a:r>
            <a:r>
              <a:rPr lang="en-US" sz="1400" b="1" kern="0" dirty="0" smtClean="0">
                <a:solidFill>
                  <a:srgbClr val="FFFFFF"/>
                </a:solidFill>
                <a:latin typeface="Arial"/>
                <a:ea typeface="Arial"/>
                <a:cs typeface="Arial"/>
                <a:sym typeface="Arial"/>
                <a:rtl val="0"/>
              </a:rPr>
              <a:t>ervice </a:t>
            </a:r>
          </a:p>
          <a:p>
            <a:pPr defTabSz="914400"/>
            <a:r>
              <a:rPr lang="en-US" sz="1400" b="1" kern="0" dirty="0" smtClean="0">
                <a:solidFill>
                  <a:srgbClr val="FFFFFF"/>
                </a:solidFill>
                <a:latin typeface="Arial"/>
                <a:ea typeface="Arial"/>
                <a:cs typeface="Arial"/>
                <a:sym typeface="Arial"/>
                <a:rtl val="0"/>
              </a:rPr>
              <a:t>APIS</a:t>
            </a:r>
            <a:endParaRPr lang="en-US" sz="1400" b="1" kern="0" dirty="0">
              <a:solidFill>
                <a:srgbClr val="FFFFFF"/>
              </a:solidFill>
              <a:latin typeface="Arial"/>
              <a:ea typeface="Arial"/>
              <a:cs typeface="Arial"/>
              <a:sym typeface="Arial"/>
              <a:rtl val="0"/>
            </a:endParaRPr>
          </a:p>
        </p:txBody>
      </p:sp>
      <p:sp>
        <p:nvSpPr>
          <p:cNvPr id="10" name="Rectangle 9"/>
          <p:cNvSpPr/>
          <p:nvPr/>
        </p:nvSpPr>
        <p:spPr>
          <a:xfrm>
            <a:off x="366711" y="4083933"/>
            <a:ext cx="7040275" cy="523220"/>
          </a:xfrm>
          <a:prstGeom prst="rect">
            <a:avLst/>
          </a:prstGeom>
        </p:spPr>
        <p:txBody>
          <a:bodyPr wrap="square">
            <a:spAutoFit/>
          </a:bodyPr>
          <a:lstStyle/>
          <a:p>
            <a:pPr defTabSz="914400"/>
            <a:r>
              <a:rPr lang="en-US" sz="1400" kern="0" dirty="0" smtClean="0">
                <a:solidFill>
                  <a:srgbClr val="FFFFFF"/>
                </a:solidFill>
                <a:latin typeface="Arial"/>
                <a:ea typeface="Arial"/>
                <a:cs typeface="Arial"/>
                <a:sym typeface="Arial"/>
                <a:rtl val="0"/>
              </a:rPr>
              <a:t>http</a:t>
            </a:r>
            <a:r>
              <a:rPr lang="en-US" sz="1400" kern="0" dirty="0">
                <a:solidFill>
                  <a:srgbClr val="FFFFFF"/>
                </a:solidFill>
                <a:latin typeface="Arial"/>
                <a:ea typeface="Arial"/>
                <a:cs typeface="Arial"/>
                <a:sym typeface="Arial"/>
                <a:rtl val="0"/>
              </a:rPr>
              <a:t>://jonnyleroy.com/2011/02/03/dealing-with-creaky-legacy-platforms</a:t>
            </a:r>
            <a:r>
              <a:rPr lang="en-US" sz="1400" kern="0" dirty="0" smtClean="0">
                <a:solidFill>
                  <a:srgbClr val="FFFFFF"/>
                </a:solidFill>
                <a:latin typeface="Arial"/>
                <a:ea typeface="Arial"/>
                <a:cs typeface="Arial"/>
                <a:sym typeface="Arial"/>
                <a:rtl val="0"/>
              </a:rPr>
              <a:t>/</a:t>
            </a:r>
          </a:p>
          <a:p>
            <a:pPr defTabSz="914400"/>
            <a:r>
              <a:rPr lang="en-US" sz="1400" kern="0" dirty="0">
                <a:solidFill>
                  <a:srgbClr val="FFFFFF"/>
                </a:solidFill>
                <a:latin typeface="Arial"/>
                <a:ea typeface="Arial"/>
                <a:cs typeface="Arial"/>
                <a:sym typeface="Arial"/>
                <a:rtl val="0"/>
              </a:rPr>
              <a:t>http://www.slideshare.net/adriancockcroft/microservices-the-good-bad-and-the-</a:t>
            </a:r>
            <a:r>
              <a:rPr lang="en-US" sz="1400" kern="0" dirty="0" smtClean="0">
                <a:solidFill>
                  <a:srgbClr val="FFFFFF"/>
                </a:solidFill>
                <a:latin typeface="Arial"/>
                <a:ea typeface="Arial"/>
                <a:cs typeface="Arial"/>
                <a:sym typeface="Arial"/>
                <a:rtl val="0"/>
              </a:rPr>
              <a:t>ugly</a:t>
            </a:r>
            <a:endParaRPr lang="en-US" sz="1400" kern="0" dirty="0">
              <a:solidFill>
                <a:srgbClr val="FFFFFF"/>
              </a:solidFill>
              <a:latin typeface="Arial"/>
              <a:ea typeface="Arial"/>
              <a:cs typeface="Arial"/>
              <a:sym typeface="Arial"/>
              <a:rtl val="0"/>
            </a:endParaRPr>
          </a:p>
        </p:txBody>
      </p:sp>
    </p:spTree>
    <p:extLst>
      <p:ext uri="{BB962C8B-B14F-4D97-AF65-F5344CB8AC3E}">
        <p14:creationId xmlns:p14="http://schemas.microsoft.com/office/powerpoint/2010/main" val="20162340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r>
              <a:rPr lang="en-US" sz="3200" dirty="0" smtClean="0">
                <a:solidFill>
                  <a:srgbClr val="FFFFFF"/>
                </a:solidFill>
              </a:rPr>
              <a:t>Enabling Continuous Delivery</a:t>
            </a:r>
            <a:endParaRPr lang="en" sz="2400" dirty="0">
              <a:solidFill>
                <a:srgbClr val="FFFFFF"/>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pPr defTabSz="914400"/>
            <a:r>
              <a:rPr lang="en-US" sz="1400" kern="0" dirty="0" smtClean="0">
                <a:solidFill>
                  <a:srgbClr val="FFFFFF">
                    <a:lumMod val="85000"/>
                  </a:srgbClr>
                </a:solidFill>
                <a:latin typeface="Arial"/>
                <a:ea typeface="Arial"/>
                <a:cs typeface="Arial"/>
                <a:sym typeface="Arial"/>
                <a:rtl val="0"/>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pPr defTabSz="914400"/>
            <a:r>
              <a:rPr lang="en-US" sz="1400" kern="0" dirty="0" smtClean="0">
                <a:solidFill>
                  <a:srgbClr val="FFFFFF">
                    <a:lumMod val="85000"/>
                  </a:srgbClr>
                </a:solidFill>
                <a:latin typeface="Arial"/>
                <a:ea typeface="Arial"/>
                <a:cs typeface="Arial"/>
                <a:sym typeface="Arial"/>
                <a:rtl val="0"/>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pPr defTabSz="914400"/>
            <a:r>
              <a:rPr lang="en-US" sz="1400" kern="0" dirty="0" smtClean="0">
                <a:solidFill>
                  <a:srgbClr val="F27C3A"/>
                </a:solidFill>
                <a:latin typeface="Arial"/>
                <a:ea typeface="Arial"/>
                <a:cs typeface="Arial"/>
                <a:sym typeface="Arial"/>
                <a:rtl val="0"/>
              </a:rPr>
              <a:t>ORDERS</a:t>
            </a:r>
            <a:endParaRPr lang="en-US" sz="1400" kern="0" dirty="0">
              <a:solidFill>
                <a:srgbClr val="F27C3A"/>
              </a:solidFill>
              <a:latin typeface="Arial"/>
              <a:ea typeface="Arial"/>
              <a:cs typeface="Arial"/>
              <a:sym typeface="Arial"/>
              <a:rtl val="0"/>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4D4D4D"/>
              </a:solidFill>
              <a:latin typeface="Arial"/>
              <a:sym typeface="Arial"/>
              <a:rtl val="0"/>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kern="0" dirty="0">
              <a:solidFill>
                <a:srgbClr val="FFFFFF"/>
              </a:solidFill>
              <a:latin typeface="Arial"/>
              <a:sym typeface="Arial"/>
              <a:rtl val="0"/>
            </a:endParaRPr>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pPr defTabSz="914400"/>
            <a:r>
              <a:rPr lang="en-US" sz="1400" kern="0" dirty="0" smtClean="0">
                <a:solidFill>
                  <a:srgbClr val="F27C3A"/>
                </a:solidFill>
                <a:latin typeface="Arial"/>
                <a:ea typeface="Arial"/>
                <a:cs typeface="Arial"/>
                <a:sym typeface="Arial"/>
                <a:rtl val="0"/>
              </a:rPr>
              <a:t>SHIPPING</a:t>
            </a:r>
            <a:endParaRPr lang="en-US" sz="1400" kern="0" dirty="0">
              <a:solidFill>
                <a:srgbClr val="F27C3A"/>
              </a:solidFill>
              <a:latin typeface="Arial"/>
              <a:ea typeface="Arial"/>
              <a:cs typeface="Arial"/>
              <a:sym typeface="Arial"/>
              <a:rtl val="0"/>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pPr defTabSz="914400"/>
            <a:r>
              <a:rPr lang="en-US" sz="1400" kern="0" dirty="0" smtClean="0">
                <a:solidFill>
                  <a:srgbClr val="FFFFFF">
                    <a:lumMod val="85000"/>
                  </a:srgbClr>
                </a:solidFill>
                <a:latin typeface="Arial"/>
                <a:ea typeface="Arial"/>
                <a:cs typeface="Arial"/>
                <a:sym typeface="Arial"/>
                <a:rtl val="0"/>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pPr defTabSz="914400"/>
            <a:r>
              <a:rPr lang="en-US" sz="1400" kern="0" dirty="0" smtClean="0">
                <a:solidFill>
                  <a:srgbClr val="FFFFFF">
                    <a:lumMod val="85000"/>
                  </a:srgbClr>
                </a:solidFill>
                <a:latin typeface="Arial"/>
                <a:ea typeface="Arial"/>
                <a:cs typeface="Arial"/>
                <a:sym typeface="Arial"/>
                <a:rtl val="0"/>
              </a:rPr>
              <a:t>Production Release </a:t>
            </a:r>
          </a:p>
        </p:txBody>
      </p:sp>
    </p:spTree>
    <p:extLst>
      <p:ext uri="{BB962C8B-B14F-4D97-AF65-F5344CB8AC3E}">
        <p14:creationId xmlns:p14="http://schemas.microsoft.com/office/powerpoint/2010/main" val="14320647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34</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a:solidFill>
                  <a:srgbClr val="7F7F7F"/>
                </a:solidFill>
              </a:rPr>
              <a:t>Continuously Delivered</a:t>
            </a:r>
          </a:p>
          <a:p>
            <a:pPr marL="654050" indent="-514350">
              <a:lnSpc>
                <a:spcPct val="115000"/>
              </a:lnSpc>
              <a:buSzPct val="77777"/>
              <a:buFont typeface="Arial"/>
              <a:buChar char="•"/>
            </a:pPr>
            <a:r>
              <a:rPr lang="en-US" sz="2800" dirty="0">
                <a:solidFill>
                  <a:srgbClr val="7F7F7F"/>
                </a:solidFill>
              </a:rPr>
              <a:t>DevOps</a:t>
            </a:r>
          </a:p>
          <a:p>
            <a:pPr marL="654050" indent="-514350">
              <a:lnSpc>
                <a:spcPct val="115000"/>
              </a:lnSpc>
              <a:buSzPct val="77777"/>
              <a:buFont typeface="Arial"/>
              <a:buChar char="•"/>
            </a:pPr>
            <a:r>
              <a:rPr lang="en-US" sz="2800" dirty="0">
                <a:solidFill>
                  <a:srgbClr val="7F7F7F"/>
                </a:solidFill>
              </a:rPr>
              <a:t>Twelve Factor Apps (http://12factor.net/)</a:t>
            </a:r>
          </a:p>
          <a:p>
            <a:pPr marL="654050" indent="-514350">
              <a:lnSpc>
                <a:spcPct val="115000"/>
              </a:lnSpc>
              <a:buSzPct val="77777"/>
              <a:buFont typeface="Arial"/>
              <a:buChar char="•"/>
            </a:pPr>
            <a:r>
              <a:rPr lang="en-US" sz="2800" dirty="0">
                <a:solidFill>
                  <a:srgbClr val="7F7F7F"/>
                </a:solidFill>
              </a:rPr>
              <a:t>Microservices</a:t>
            </a:r>
          </a:p>
          <a:p>
            <a:pPr marL="654050" indent="-514350">
              <a:lnSpc>
                <a:spcPct val="115000"/>
              </a:lnSpc>
              <a:buSzPct val="77777"/>
              <a:buFont typeface="Arial"/>
              <a:buChar char="•"/>
            </a:pPr>
            <a:r>
              <a:rPr lang="en-US" sz="2800" b="1" dirty="0">
                <a:solidFill>
                  <a:srgbClr val="FFFFFF"/>
                </a:solidFill>
              </a:rPr>
              <a:t>Self-Service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65799184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lgn="l"/>
            <a:r>
              <a:rPr lang="en-US" sz="2800" dirty="0">
                <a:solidFill>
                  <a:srgbClr val="008774"/>
                </a:solidFill>
                <a:latin typeface="Arial"/>
                <a:cs typeface="Arial"/>
              </a:rPr>
              <a:t>It Takes a Platform</a:t>
            </a:r>
            <a:endParaRPr lang="en" sz="2800" dirty="0">
              <a:solidFill>
                <a:srgbClr val="008774"/>
              </a:solidFill>
              <a:latin typeface="Arial"/>
              <a:cs typeface="Arial"/>
            </a:endParaRPr>
          </a:p>
        </p:txBody>
      </p:sp>
      <p:sp>
        <p:nvSpPr>
          <p:cNvPr id="3" name="Rectangle 2"/>
          <p:cNvSpPr/>
          <p:nvPr/>
        </p:nvSpPr>
        <p:spPr>
          <a:xfrm>
            <a:off x="1159241" y="1417588"/>
            <a:ext cx="6498736" cy="2308324"/>
          </a:xfrm>
          <a:prstGeom prst="rect">
            <a:avLst/>
          </a:prstGeom>
        </p:spPr>
        <p:txBody>
          <a:bodyPr wrap="square">
            <a:spAutoFit/>
          </a:bodyPr>
          <a:lstStyle/>
          <a:p>
            <a:pPr algn="ctr"/>
            <a:r>
              <a:rPr lang="en-US" sz="3600" dirty="0" smtClean="0">
                <a:solidFill>
                  <a:srgbClr val="7F7F7F"/>
                </a:solidFill>
              </a:rPr>
              <a:t>An end-to-end platform that makes implementing distributed application best practices, a </a:t>
            </a:r>
            <a:r>
              <a:rPr lang="en-US" sz="3600" dirty="0" smtClean="0">
                <a:solidFill>
                  <a:srgbClr val="E46C0A"/>
                </a:solidFill>
              </a:rPr>
              <a:t>turn-key</a:t>
            </a:r>
            <a:r>
              <a:rPr lang="en-US" sz="3600" dirty="0" smtClean="0">
                <a:solidFill>
                  <a:srgbClr val="7F7F7F"/>
                </a:solidFill>
              </a:rPr>
              <a:t> and </a:t>
            </a:r>
            <a:r>
              <a:rPr lang="en-US" sz="3600" dirty="0" smtClean="0">
                <a:solidFill>
                  <a:schemeClr val="accent6">
                    <a:lumMod val="75000"/>
                  </a:schemeClr>
                </a:solidFill>
              </a:rPr>
              <a:t>first</a:t>
            </a:r>
            <a:r>
              <a:rPr lang="en-US" sz="3600" dirty="0" smtClean="0">
                <a:solidFill>
                  <a:srgbClr val="7F7F7F"/>
                </a:solidFill>
              </a:rPr>
              <a:t> practice</a:t>
            </a:r>
          </a:p>
        </p:txBody>
      </p:sp>
    </p:spTree>
    <p:extLst>
      <p:ext uri="{BB962C8B-B14F-4D97-AF65-F5344CB8AC3E}">
        <p14:creationId xmlns:p14="http://schemas.microsoft.com/office/powerpoint/2010/main" val="1887832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36</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a:solidFill>
                  <a:srgbClr val="7F7F7F"/>
                </a:solidFill>
              </a:rPr>
              <a:t>Continuously Delivered</a:t>
            </a:r>
          </a:p>
          <a:p>
            <a:pPr marL="654050" indent="-514350">
              <a:lnSpc>
                <a:spcPct val="115000"/>
              </a:lnSpc>
              <a:buSzPct val="77777"/>
              <a:buFont typeface="Arial"/>
              <a:buChar char="•"/>
            </a:pPr>
            <a:r>
              <a:rPr lang="en-US" sz="2800" dirty="0">
                <a:solidFill>
                  <a:srgbClr val="7F7F7F"/>
                </a:solidFill>
              </a:rPr>
              <a:t>DevOps</a:t>
            </a:r>
          </a:p>
          <a:p>
            <a:pPr marL="654050" indent="-514350">
              <a:lnSpc>
                <a:spcPct val="115000"/>
              </a:lnSpc>
              <a:buSzPct val="77777"/>
              <a:buFont typeface="Arial"/>
              <a:buChar char="•"/>
            </a:pPr>
            <a:r>
              <a:rPr lang="en-US" sz="2800" dirty="0">
                <a:solidFill>
                  <a:srgbClr val="7F7F7F"/>
                </a:solidFill>
              </a:rPr>
              <a:t>Twelve Factor Apps (http://12factor.net/)</a:t>
            </a:r>
          </a:p>
          <a:p>
            <a:pPr marL="654050" indent="-514350">
              <a:lnSpc>
                <a:spcPct val="115000"/>
              </a:lnSpc>
              <a:buSzPct val="77777"/>
              <a:buFont typeface="Arial"/>
              <a:buChar char="•"/>
            </a:pPr>
            <a:r>
              <a:rPr lang="en-US" sz="2800" dirty="0">
                <a:solidFill>
                  <a:srgbClr val="7F7F7F"/>
                </a:solidFill>
              </a:rPr>
              <a:t>Microservices</a:t>
            </a:r>
          </a:p>
          <a:p>
            <a:pPr marL="654050" indent="-514350">
              <a:lnSpc>
                <a:spcPct val="115000"/>
              </a:lnSpc>
              <a:buSzPct val="77777"/>
              <a:buFont typeface="Arial"/>
              <a:buChar char="•"/>
            </a:pPr>
            <a:r>
              <a:rPr lang="en-US" sz="2800" dirty="0">
                <a:solidFill>
                  <a:srgbClr val="7F7F7F"/>
                </a:solidFill>
              </a:rPr>
              <a:t>Self-Service agile infrastructure</a:t>
            </a:r>
          </a:p>
          <a:p>
            <a:pPr marL="654050" indent="-514350">
              <a:lnSpc>
                <a:spcPct val="115000"/>
              </a:lnSpc>
              <a:buSzPct val="77777"/>
              <a:buFont typeface="Arial"/>
              <a:buChar char="•"/>
            </a:pPr>
            <a:r>
              <a:rPr lang="en-US" sz="2800" b="1" dirty="0">
                <a:solidFill>
                  <a:srgbClr val="FFFFFF"/>
                </a:solidFill>
              </a:rPr>
              <a:t>API-based collaboration</a:t>
            </a:r>
          </a:p>
          <a:p>
            <a:pPr marL="654050" indent="-514350">
              <a:lnSpc>
                <a:spcPct val="115000"/>
              </a:lnSpc>
              <a:buSzPct val="77777"/>
              <a:buFont typeface="Arial"/>
              <a:buChar char="•"/>
            </a:pPr>
            <a:r>
              <a:rPr lang="en-US" sz="2800" dirty="0">
                <a:solidFill>
                  <a:srgbClr val="7F7F7F"/>
                </a:solidFill>
              </a:rPr>
              <a:t>Anti-fragility</a:t>
            </a:r>
          </a:p>
        </p:txBody>
      </p:sp>
    </p:spTree>
    <p:extLst>
      <p:ext uri="{BB962C8B-B14F-4D97-AF65-F5344CB8AC3E}">
        <p14:creationId xmlns:p14="http://schemas.microsoft.com/office/powerpoint/2010/main" val="65799184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37</a:t>
            </a:fld>
            <a:endParaRPr lang="en-US" sz="900">
              <a:solidFill>
                <a:srgbClr val="A5A5A5"/>
              </a:solidFill>
            </a:endParaRPr>
          </a:p>
        </p:txBody>
      </p:sp>
      <p:pic>
        <p:nvPicPr>
          <p:cNvPr id="3" name="Picture 2" descr="it-help-desk-softwa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0"/>
            <a:ext cx="6524090" cy="5143500"/>
          </a:xfrm>
          <a:prstGeom prst="rect">
            <a:avLst/>
          </a:prstGeom>
        </p:spPr>
      </p:pic>
    </p:spTree>
    <p:extLst>
      <p:ext uri="{BB962C8B-B14F-4D97-AF65-F5344CB8AC3E}">
        <p14:creationId xmlns:p14="http://schemas.microsoft.com/office/powerpoint/2010/main" val="93067543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latin typeface="Arial"/>
              </a:rPr>
              <a:pPr algn="ctr">
                <a:buSzPct val="25000"/>
              </a:pPr>
              <a:t>38</a:t>
            </a:fld>
            <a:endParaRPr lang="en-US" sz="900">
              <a:solidFill>
                <a:srgbClr val="A5A5A5"/>
              </a:solidFill>
              <a:latin typeface="Aria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Characteristics of Cloud Native Architectures</a:t>
            </a:r>
          </a:p>
        </p:txBody>
      </p:sp>
      <p:sp>
        <p:nvSpPr>
          <p:cNvPr id="4" name="Title 1"/>
          <p:cNvSpPr txBox="1">
            <a:spLocks/>
          </p:cNvSpPr>
          <p:nvPr/>
        </p:nvSpPr>
        <p:spPr>
          <a:xfrm>
            <a:off x="415714" y="888159"/>
            <a:ext cx="7706084" cy="4247146"/>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654050" indent="-514350">
              <a:lnSpc>
                <a:spcPct val="115000"/>
              </a:lnSpc>
              <a:buSzPct val="77777"/>
              <a:buFont typeface="Arial"/>
              <a:buChar char="•"/>
            </a:pPr>
            <a:r>
              <a:rPr lang="en-US" sz="2800" dirty="0">
                <a:solidFill>
                  <a:srgbClr val="7F7F7F"/>
                </a:solidFill>
              </a:rPr>
              <a:t>Continuously Delivered</a:t>
            </a:r>
          </a:p>
          <a:p>
            <a:pPr marL="654050" indent="-514350">
              <a:lnSpc>
                <a:spcPct val="115000"/>
              </a:lnSpc>
              <a:buSzPct val="77777"/>
              <a:buFont typeface="Arial"/>
              <a:buChar char="•"/>
            </a:pPr>
            <a:r>
              <a:rPr lang="en-US" sz="2800" dirty="0">
                <a:solidFill>
                  <a:srgbClr val="7F7F7F"/>
                </a:solidFill>
              </a:rPr>
              <a:t>DevOps</a:t>
            </a:r>
          </a:p>
          <a:p>
            <a:pPr marL="654050" indent="-514350">
              <a:lnSpc>
                <a:spcPct val="115000"/>
              </a:lnSpc>
              <a:buSzPct val="77777"/>
              <a:buFont typeface="Arial"/>
              <a:buChar char="•"/>
            </a:pPr>
            <a:r>
              <a:rPr lang="en-US" sz="2800" dirty="0">
                <a:solidFill>
                  <a:srgbClr val="7F7F7F"/>
                </a:solidFill>
              </a:rPr>
              <a:t>Twelve Factor Apps (http://12factor.net/)</a:t>
            </a:r>
          </a:p>
          <a:p>
            <a:pPr marL="654050" indent="-514350">
              <a:lnSpc>
                <a:spcPct val="115000"/>
              </a:lnSpc>
              <a:buSzPct val="77777"/>
              <a:buFont typeface="Arial"/>
              <a:buChar char="•"/>
            </a:pPr>
            <a:r>
              <a:rPr lang="en-US" sz="2800" dirty="0">
                <a:solidFill>
                  <a:srgbClr val="7F7F7F"/>
                </a:solidFill>
              </a:rPr>
              <a:t>Microservices</a:t>
            </a:r>
          </a:p>
          <a:p>
            <a:pPr marL="654050" indent="-514350">
              <a:lnSpc>
                <a:spcPct val="115000"/>
              </a:lnSpc>
              <a:buSzPct val="77777"/>
              <a:buFont typeface="Arial"/>
              <a:buChar char="•"/>
            </a:pPr>
            <a:r>
              <a:rPr lang="en-US" sz="2800" dirty="0">
                <a:solidFill>
                  <a:srgbClr val="7F7F7F"/>
                </a:solidFill>
              </a:rPr>
              <a:t>Self-Service agile infrastructure</a:t>
            </a:r>
          </a:p>
          <a:p>
            <a:pPr marL="654050" indent="-514350">
              <a:lnSpc>
                <a:spcPct val="115000"/>
              </a:lnSpc>
              <a:buSzPct val="77777"/>
              <a:buFont typeface="Arial"/>
              <a:buChar char="•"/>
            </a:pPr>
            <a:r>
              <a:rPr lang="en-US" sz="2800" dirty="0">
                <a:solidFill>
                  <a:srgbClr val="7F7F7F"/>
                </a:solidFill>
              </a:rPr>
              <a:t>API-based collaboration</a:t>
            </a:r>
          </a:p>
          <a:p>
            <a:pPr marL="654050" indent="-514350">
              <a:lnSpc>
                <a:spcPct val="115000"/>
              </a:lnSpc>
              <a:buSzPct val="77777"/>
              <a:buFont typeface="Arial"/>
              <a:buChar char="•"/>
            </a:pPr>
            <a:r>
              <a:rPr lang="en-US" sz="2800" b="1" dirty="0">
                <a:solidFill>
                  <a:srgbClr val="FFFFFF"/>
                </a:solidFill>
              </a:rPr>
              <a:t>Anti-fragility</a:t>
            </a:r>
          </a:p>
        </p:txBody>
      </p:sp>
    </p:spTree>
    <p:extLst>
      <p:ext uri="{BB962C8B-B14F-4D97-AF65-F5344CB8AC3E}">
        <p14:creationId xmlns:p14="http://schemas.microsoft.com/office/powerpoint/2010/main" val="65799184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p:nvPr/>
        </p:nvSpPr>
        <p:spPr>
          <a:xfrm>
            <a:off x="4445973" y="1075736"/>
            <a:ext cx="3017714" cy="2955194"/>
          </a:xfrm>
          <a:prstGeom prst="rect">
            <a:avLst/>
          </a:prstGeom>
          <a:solidFill>
            <a:schemeClr val="lt2"/>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050">
              <a:solidFill>
                <a:schemeClr val="lt1"/>
              </a:solidFill>
              <a:latin typeface="Calibri"/>
              <a:ea typeface="Calibri"/>
              <a:cs typeface="Calibri"/>
              <a:sym typeface="Calibri"/>
            </a:endParaRPr>
          </a:p>
        </p:txBody>
      </p:sp>
      <p:sp>
        <p:nvSpPr>
          <p:cNvPr id="332" name="Shape 332"/>
          <p:cNvSpPr/>
          <p:nvPr/>
        </p:nvSpPr>
        <p:spPr>
          <a:xfrm>
            <a:off x="1309074" y="1085504"/>
            <a:ext cx="3017714" cy="2945424"/>
          </a:xfrm>
          <a:prstGeom prst="rect">
            <a:avLst/>
          </a:prstGeom>
          <a:solidFill>
            <a:schemeClr val="lt2"/>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050">
              <a:solidFill>
                <a:schemeClr val="lt1"/>
              </a:solidFill>
              <a:latin typeface="Calibri"/>
              <a:ea typeface="Calibri"/>
              <a:cs typeface="Calibri"/>
              <a:sym typeface="Calibri"/>
            </a:endParaRPr>
          </a:p>
        </p:txBody>
      </p:sp>
      <p:pic>
        <p:nvPicPr>
          <p:cNvPr id="333" name="Shape 333"/>
          <p:cNvPicPr preferRelativeResize="0"/>
          <p:nvPr/>
        </p:nvPicPr>
        <p:blipFill rotWithShape="1">
          <a:blip r:embed="rId3">
            <a:alphaModFix/>
          </a:blip>
          <a:srcRect/>
          <a:stretch/>
        </p:blipFill>
        <p:spPr>
          <a:xfrm>
            <a:off x="1309074" y="1075736"/>
            <a:ext cx="2934310" cy="2857499"/>
          </a:xfrm>
          <a:prstGeom prst="rect">
            <a:avLst/>
          </a:prstGeom>
          <a:noFill/>
          <a:ln>
            <a:noFill/>
          </a:ln>
        </p:spPr>
      </p:pic>
      <p:pic>
        <p:nvPicPr>
          <p:cNvPr id="334" name="Shape 334"/>
          <p:cNvPicPr preferRelativeResize="0"/>
          <p:nvPr/>
        </p:nvPicPr>
        <p:blipFill rotWithShape="1">
          <a:blip r:embed="rId4">
            <a:alphaModFix/>
          </a:blip>
          <a:srcRect/>
          <a:stretch/>
        </p:blipFill>
        <p:spPr>
          <a:xfrm>
            <a:off x="2227377" y="4109082"/>
            <a:ext cx="1133231" cy="566615"/>
          </a:xfrm>
          <a:prstGeom prst="rect">
            <a:avLst/>
          </a:prstGeom>
          <a:noFill/>
          <a:ln>
            <a:noFill/>
          </a:ln>
        </p:spPr>
      </p:pic>
      <p:pic>
        <p:nvPicPr>
          <p:cNvPr id="335" name="Shape 335"/>
          <p:cNvPicPr preferRelativeResize="0"/>
          <p:nvPr/>
        </p:nvPicPr>
        <p:blipFill rotWithShape="1">
          <a:blip r:embed="rId5">
            <a:alphaModFix/>
          </a:blip>
          <a:srcRect/>
          <a:stretch/>
        </p:blipFill>
        <p:spPr>
          <a:xfrm>
            <a:off x="5216766" y="4217517"/>
            <a:ext cx="1504463" cy="376115"/>
          </a:xfrm>
          <a:prstGeom prst="rect">
            <a:avLst/>
          </a:prstGeom>
          <a:noFill/>
          <a:ln>
            <a:noFill/>
          </a:ln>
        </p:spPr>
      </p:pic>
      <p:pic>
        <p:nvPicPr>
          <p:cNvPr id="336" name="Shape 336"/>
          <p:cNvPicPr preferRelativeResize="0"/>
          <p:nvPr/>
        </p:nvPicPr>
        <p:blipFill rotWithShape="1">
          <a:blip r:embed="rId6">
            <a:alphaModFix/>
          </a:blip>
          <a:srcRect/>
          <a:stretch/>
        </p:blipFill>
        <p:spPr>
          <a:xfrm>
            <a:off x="4492862" y="1104066"/>
            <a:ext cx="2921977" cy="2868247"/>
          </a:xfrm>
          <a:prstGeom prst="rect">
            <a:avLst/>
          </a:prstGeom>
          <a:noFill/>
          <a:ln>
            <a:noFill/>
          </a:ln>
        </p:spPr>
      </p:pic>
      <p:sp>
        <p:nvSpPr>
          <p:cNvPr id="337" name="Shape 337"/>
          <p:cNvSpPr txBox="1">
            <a:spLocks noGrp="1"/>
          </p:cNvSpPr>
          <p:nvPr>
            <p:ph type="title"/>
          </p:nvPr>
        </p:nvSpPr>
        <p:spPr>
          <a:xfrm>
            <a:off x="113720" y="149918"/>
            <a:ext cx="8080540" cy="474445"/>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F79646"/>
              </a:buClr>
              <a:buSzPct val="25000"/>
              <a:buFont typeface="Arial"/>
              <a:buNone/>
            </a:pPr>
            <a:r>
              <a:rPr lang="en-US" sz="3200" b="0" i="0" u="none" strike="noStrike" cap="none" dirty="0">
                <a:solidFill>
                  <a:srgbClr val="F79646"/>
                </a:solidFill>
                <a:latin typeface="Arial"/>
                <a:ea typeface="Arial"/>
                <a:cs typeface="Arial"/>
                <a:sym typeface="Arial"/>
              </a:rPr>
              <a:t>However… Microservices are Hard</a:t>
            </a:r>
          </a:p>
        </p:txBody>
      </p:sp>
    </p:spTree>
    <p:extLst>
      <p:ext uri="{BB962C8B-B14F-4D97-AF65-F5344CB8AC3E}">
        <p14:creationId xmlns:p14="http://schemas.microsoft.com/office/powerpoint/2010/main" val="8268670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500"/>
                                        <p:tgtEl>
                                          <p:spTgt spid="331"/>
                                        </p:tgtEl>
                                      </p:cBhvr>
                                    </p:animEffect>
                                  </p:childTnLst>
                                </p:cTn>
                              </p:par>
                              <p:par>
                                <p:cTn id="8" presetID="10" presetClass="entr" presetSubtype="0" fill="hold"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500"/>
                                        <p:tgtEl>
                                          <p:spTgt spid="332"/>
                                        </p:tgtEl>
                                      </p:cBhvr>
                                    </p:animEffect>
                                  </p:childTnLst>
                                </p:cTn>
                              </p:par>
                              <p:par>
                                <p:cTn id="11" presetID="10" presetClass="entr" presetSubtype="0" fill="hold" nodeType="withEffect">
                                  <p:stCondLst>
                                    <p:cond delay="0"/>
                                  </p:stCondLst>
                                  <p:childTnLst>
                                    <p:set>
                                      <p:cBhvr>
                                        <p:cTn id="12" dur="1" fill="hold">
                                          <p:stCondLst>
                                            <p:cond delay="0"/>
                                          </p:stCondLst>
                                        </p:cTn>
                                        <p:tgtEl>
                                          <p:spTgt spid="333"/>
                                        </p:tgtEl>
                                        <p:attrNameLst>
                                          <p:attrName>style.visibility</p:attrName>
                                        </p:attrNameLst>
                                      </p:cBhvr>
                                      <p:to>
                                        <p:strVal val="visible"/>
                                      </p:to>
                                    </p:set>
                                    <p:animEffect transition="in" filter="fade">
                                      <p:cBhvr>
                                        <p:cTn id="13" dur="500"/>
                                        <p:tgtEl>
                                          <p:spTgt spid="333"/>
                                        </p:tgtEl>
                                      </p:cBhvr>
                                    </p:animEffect>
                                  </p:childTnLst>
                                </p:cTn>
                              </p:par>
                              <p:par>
                                <p:cTn id="14" presetID="10" presetClass="entr" presetSubtype="0" fill="hold" nodeType="withEffect">
                                  <p:stCondLst>
                                    <p:cond delay="0"/>
                                  </p:stCondLst>
                                  <p:childTnLst>
                                    <p:set>
                                      <p:cBhvr>
                                        <p:cTn id="15" dur="1" fill="hold">
                                          <p:stCondLst>
                                            <p:cond delay="0"/>
                                          </p:stCondLst>
                                        </p:cTn>
                                        <p:tgtEl>
                                          <p:spTgt spid="334"/>
                                        </p:tgtEl>
                                        <p:attrNameLst>
                                          <p:attrName>style.visibility</p:attrName>
                                        </p:attrNameLst>
                                      </p:cBhvr>
                                      <p:to>
                                        <p:strVal val="visible"/>
                                      </p:to>
                                    </p:set>
                                    <p:animEffect transition="in" filter="fade">
                                      <p:cBhvr>
                                        <p:cTn id="16" dur="500"/>
                                        <p:tgtEl>
                                          <p:spTgt spid="334"/>
                                        </p:tgtEl>
                                      </p:cBhvr>
                                    </p:animEffect>
                                  </p:childTnLst>
                                </p:cTn>
                              </p:par>
                              <p:par>
                                <p:cTn id="17" presetID="10" presetClass="entr" presetSubtype="0" fill="hold" nodeType="withEffect">
                                  <p:stCondLst>
                                    <p:cond delay="0"/>
                                  </p:stCondLst>
                                  <p:childTnLst>
                                    <p:set>
                                      <p:cBhvr>
                                        <p:cTn id="18" dur="1" fill="hold">
                                          <p:stCondLst>
                                            <p:cond delay="0"/>
                                          </p:stCondLst>
                                        </p:cTn>
                                        <p:tgtEl>
                                          <p:spTgt spid="335"/>
                                        </p:tgtEl>
                                        <p:attrNameLst>
                                          <p:attrName>style.visibility</p:attrName>
                                        </p:attrNameLst>
                                      </p:cBhvr>
                                      <p:to>
                                        <p:strVal val="visible"/>
                                      </p:to>
                                    </p:set>
                                    <p:animEffect transition="in" filter="fade">
                                      <p:cBhvr>
                                        <p:cTn id="19" dur="500"/>
                                        <p:tgtEl>
                                          <p:spTgt spid="335"/>
                                        </p:tgtEl>
                                      </p:cBhvr>
                                    </p:animEffect>
                                  </p:childTnLst>
                                </p:cTn>
                              </p:par>
                              <p:par>
                                <p:cTn id="20" presetID="10" presetClass="entr" presetSubtype="0" fill="hold" nodeType="withEffect">
                                  <p:stCondLst>
                                    <p:cond delay="0"/>
                                  </p:stCondLst>
                                  <p:childTnLst>
                                    <p:set>
                                      <p:cBhvr>
                                        <p:cTn id="21" dur="1" fill="hold">
                                          <p:stCondLst>
                                            <p:cond delay="0"/>
                                          </p:stCondLst>
                                        </p:cTn>
                                        <p:tgtEl>
                                          <p:spTgt spid="336"/>
                                        </p:tgtEl>
                                        <p:attrNameLst>
                                          <p:attrName>style.visibility</p:attrName>
                                        </p:attrNameLst>
                                      </p:cBhvr>
                                      <p:to>
                                        <p:strVal val="visible"/>
                                      </p:to>
                                    </p:set>
                                    <p:animEffect transition="in" filter="fade">
                                      <p:cBhvr>
                                        <p:cTn id="22"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6"/>
                </a:solidFill>
                <a:latin typeface="Arial"/>
                <a:ea typeface="Arial"/>
                <a:cs typeface="Arial"/>
                <a:sym typeface="Arial"/>
              </a:rPr>
              <a:t>Disruption to Enterprise IT </a:t>
            </a:r>
            <a:br>
              <a:rPr lang="en-US" dirty="0">
                <a:solidFill>
                  <a:schemeClr val="accent6"/>
                </a:solidFill>
                <a:latin typeface="Arial"/>
                <a:ea typeface="Arial"/>
                <a:cs typeface="Arial"/>
                <a:sym typeface="Arial"/>
              </a:rPr>
            </a:br>
            <a:r>
              <a:rPr lang="en-US" dirty="0">
                <a:solidFill>
                  <a:schemeClr val="accent6"/>
                </a:solidFill>
                <a:latin typeface="Arial"/>
                <a:ea typeface="Arial"/>
                <a:cs typeface="Arial"/>
                <a:sym typeface="Arial"/>
              </a:rPr>
              <a:t>is already here</a:t>
            </a:r>
            <a:endParaRPr lang="en-US" dirty="0"/>
          </a:p>
        </p:txBody>
      </p:sp>
      <p:sp>
        <p:nvSpPr>
          <p:cNvPr id="2" name="Slide Number Placeholder 1"/>
          <p:cNvSpPr>
            <a:spLocks noGrp="1"/>
          </p:cNvSpPr>
          <p:nvPr>
            <p:ph type="sldNum" idx="4294967295"/>
          </p:nvPr>
        </p:nvSpPr>
        <p:spPr>
          <a:xfrm>
            <a:off x="0" y="4860925"/>
            <a:ext cx="374650" cy="274638"/>
          </a:xfrm>
        </p:spPr>
        <p:txBody>
          <a:bodyPr/>
          <a:lstStyle/>
          <a:p>
            <a:pPr algn="ctr">
              <a:buSzPct val="25000"/>
            </a:pPr>
            <a:fld id="{00000000-1234-1234-1234-123412341234}" type="slidenum">
              <a:rPr lang="en-US" sz="900" smtClean="0">
                <a:solidFill>
                  <a:srgbClr val="A5A5A5"/>
                </a:solidFill>
              </a:rPr>
              <a:pPr algn="ctr">
                <a:buSzPct val="25000"/>
              </a:pPr>
              <a:t>4</a:t>
            </a:fld>
            <a:endParaRPr lang="en-US" sz="900">
              <a:solidFill>
                <a:srgbClr val="A5A5A5"/>
              </a:solidFill>
            </a:endParaRPr>
          </a:p>
        </p:txBody>
      </p:sp>
      <p:pic>
        <p:nvPicPr>
          <p:cNvPr id="6" name="Shape 135"/>
          <p:cNvPicPr preferRelativeResize="0"/>
          <p:nvPr/>
        </p:nvPicPr>
        <p:blipFill rotWithShape="1">
          <a:blip r:embed="rId2">
            <a:alphaModFix/>
          </a:blip>
          <a:srcRect/>
          <a:stretch/>
        </p:blipFill>
        <p:spPr>
          <a:xfrm>
            <a:off x="1356220" y="1900145"/>
            <a:ext cx="6431560" cy="2747848"/>
          </a:xfrm>
          <a:prstGeom prst="rect">
            <a:avLst/>
          </a:prstGeom>
          <a:noFill/>
          <a:ln>
            <a:noFill/>
          </a:ln>
        </p:spPr>
      </p:pic>
    </p:spTree>
    <p:extLst>
      <p:ext uri="{BB962C8B-B14F-4D97-AF65-F5344CB8AC3E}">
        <p14:creationId xmlns:p14="http://schemas.microsoft.com/office/powerpoint/2010/main" val="2493403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75"/>
          <p:cNvSpPr txBox="1">
            <a:spLocks noGrp="1"/>
          </p:cNvSpPr>
          <p:nvPr>
            <p:ph type="title"/>
          </p:nvPr>
        </p:nvSpPr>
        <p:spPr>
          <a:prstGeom prst="rect">
            <a:avLst/>
          </a:prstGeom>
        </p:spPr>
        <p:txBody>
          <a:bodyPr lIns="91425" tIns="91425" rIns="91425" bIns="91425" anchor="t" anchorCtr="0">
            <a:noAutofit/>
          </a:bodyPr>
          <a:lstStyle/>
          <a:p>
            <a:pPr lvl="0" algn="l"/>
            <a:r>
              <a:rPr lang="en-US" sz="3200" dirty="0">
                <a:solidFill>
                  <a:srgbClr val="1C7B70"/>
                </a:solidFill>
                <a:latin typeface="Arial"/>
                <a:cs typeface="Arial"/>
              </a:rPr>
              <a:t>Challenges of Distributed Systems</a:t>
            </a:r>
            <a:endParaRPr lang="en" sz="3200" dirty="0">
              <a:solidFill>
                <a:srgbClr val="1C7B70"/>
              </a:solidFill>
              <a:latin typeface="Arial"/>
              <a:cs typeface="Arial"/>
            </a:endParaRPr>
          </a:p>
        </p:txBody>
      </p:sp>
      <p:sp>
        <p:nvSpPr>
          <p:cNvPr id="3" name="Content Placeholder 2"/>
          <p:cNvSpPr>
            <a:spLocks noGrp="1"/>
          </p:cNvSpPr>
          <p:nvPr>
            <p:ph type="body" idx="1"/>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chemeClr val="bg1"/>
                </a:solidFill>
              </a:rPr>
              <a:t>Configuration Management</a:t>
            </a:r>
          </a:p>
          <a:p>
            <a:pPr marL="457200" indent="-457200">
              <a:lnSpc>
                <a:spcPct val="113000"/>
              </a:lnSpc>
              <a:buFont typeface="Arial"/>
              <a:buChar char="•"/>
            </a:pPr>
            <a:r>
              <a:rPr lang="en-US" sz="2800" dirty="0">
                <a:solidFill>
                  <a:schemeClr val="bg1"/>
                </a:solidFill>
              </a:rPr>
              <a:t>Service Registration &amp; Discovery</a:t>
            </a:r>
          </a:p>
          <a:p>
            <a:pPr marL="457200" indent="-457200">
              <a:lnSpc>
                <a:spcPct val="113000"/>
              </a:lnSpc>
              <a:buFont typeface="Arial"/>
              <a:buChar char="•"/>
            </a:pPr>
            <a:r>
              <a:rPr lang="en-US" sz="2800" dirty="0">
                <a:solidFill>
                  <a:schemeClr val="bg1"/>
                </a:solidFill>
              </a:rPr>
              <a:t>Routing &amp; Load Balancing</a:t>
            </a:r>
          </a:p>
          <a:p>
            <a:pPr marL="457200" indent="-457200">
              <a:lnSpc>
                <a:spcPct val="113000"/>
              </a:lnSpc>
              <a:buFont typeface="Arial"/>
              <a:buChar char="•"/>
            </a:pPr>
            <a:r>
              <a:rPr lang="en-US" sz="2800" dirty="0">
                <a:solidFill>
                  <a:schemeClr val="bg1"/>
                </a:solidFill>
              </a:rPr>
              <a:t>Fault Tolerance (Circuit Breakers) </a:t>
            </a:r>
          </a:p>
          <a:p>
            <a:pPr marL="457200" indent="-457200">
              <a:lnSpc>
                <a:spcPct val="113000"/>
              </a:lnSpc>
              <a:buFont typeface="Arial"/>
              <a:buChar char="•"/>
            </a:pPr>
            <a:r>
              <a:rPr lang="en-US" sz="2800" dirty="0" smtClean="0">
                <a:solidFill>
                  <a:schemeClr val="bg1"/>
                </a:solidFill>
              </a:rPr>
              <a:t>Monitoring and Tracing</a:t>
            </a:r>
            <a:endParaRPr lang="en-US" sz="2800" dirty="0">
              <a:solidFill>
                <a:schemeClr val="bg1"/>
              </a:solidFill>
            </a:endParaRPr>
          </a:p>
          <a:p>
            <a:pPr marL="457200" indent="-457200">
              <a:lnSpc>
                <a:spcPct val="113000"/>
              </a:lnSpc>
              <a:buFont typeface="Arial"/>
              <a:buChar char="•"/>
            </a:pPr>
            <a:r>
              <a:rPr lang="en-US" sz="2800" dirty="0">
                <a:solidFill>
                  <a:schemeClr val="bg1"/>
                </a:solidFill>
              </a:rPr>
              <a:t>Concurrent API Aggregation &amp; </a:t>
            </a:r>
            <a:r>
              <a:rPr lang="en-US" sz="2800" dirty="0" smtClean="0">
                <a:solidFill>
                  <a:schemeClr val="bg1"/>
                </a:solidFill>
              </a:rPr>
              <a:t>Transformation</a:t>
            </a:r>
          </a:p>
        </p:txBody>
      </p:sp>
    </p:spTree>
    <p:extLst>
      <p:ext uri="{BB962C8B-B14F-4D97-AF65-F5344CB8AC3E}">
        <p14:creationId xmlns:p14="http://schemas.microsoft.com/office/powerpoint/2010/main" val="42029973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p:nvPr/>
        </p:nvSpPr>
        <p:spPr>
          <a:xfrm>
            <a:off x="2801598" y="1981365"/>
            <a:ext cx="3540804" cy="1180770"/>
          </a:xfrm>
          <a:prstGeom prst="rect">
            <a:avLst/>
          </a:prstGeom>
          <a:noFill/>
          <a:ln>
            <a:noFill/>
          </a:ln>
        </p:spPr>
        <p:txBody>
          <a:bodyPr lIns="0" tIns="0" rIns="0" bIns="0" anchor="t" anchorCtr="0">
            <a:noAutofit/>
          </a:bodyPr>
          <a:lstStyle/>
          <a:p>
            <a:pPr marL="0" marR="0" lvl="0" indent="0" algn="ctr" rtl="0">
              <a:lnSpc>
                <a:spcPct val="90000"/>
              </a:lnSpc>
              <a:spcBef>
                <a:spcPts val="0"/>
              </a:spcBef>
              <a:buClr>
                <a:schemeClr val="accent6"/>
              </a:buClr>
              <a:buSzPct val="25000"/>
              <a:buFont typeface="Arial"/>
              <a:buNone/>
            </a:pPr>
            <a:r>
              <a:rPr lang="en-US" sz="9600" b="1">
                <a:solidFill>
                  <a:schemeClr val="accent6"/>
                </a:solidFill>
                <a:latin typeface="Arial"/>
                <a:ea typeface="Arial"/>
                <a:cs typeface="Arial"/>
                <a:sym typeface="Arial"/>
              </a:rPr>
              <a:t>HOW</a:t>
            </a:r>
          </a:p>
        </p:txBody>
      </p:sp>
    </p:spTree>
    <p:extLst>
      <p:ext uri="{BB962C8B-B14F-4D97-AF65-F5344CB8AC3E}">
        <p14:creationId xmlns:p14="http://schemas.microsoft.com/office/powerpoint/2010/main" val="3767523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p:nvPr/>
        </p:nvSpPr>
        <p:spPr>
          <a:xfrm>
            <a:off x="2311180" y="640983"/>
            <a:ext cx="3510445" cy="425603"/>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Arial"/>
                <a:ea typeface="Arial"/>
                <a:cs typeface="Arial"/>
                <a:sym typeface="Arial"/>
              </a:rPr>
              <a:t>Framework</a:t>
            </a:r>
          </a:p>
        </p:txBody>
      </p:sp>
      <p:grpSp>
        <p:nvGrpSpPr>
          <p:cNvPr id="349" name="Shape 349"/>
          <p:cNvGrpSpPr/>
          <p:nvPr/>
        </p:nvGrpSpPr>
        <p:grpSpPr>
          <a:xfrm>
            <a:off x="2799805" y="1942548"/>
            <a:ext cx="1938398" cy="290114"/>
            <a:chOff x="2799805" y="1874165"/>
            <a:chExt cx="1938398" cy="290114"/>
          </a:xfrm>
        </p:grpSpPr>
        <p:cxnSp>
          <p:nvCxnSpPr>
            <p:cNvPr id="350" name="Shape 350"/>
            <p:cNvCxnSpPr/>
            <p:nvPr/>
          </p:nvCxnSpPr>
          <p:spPr>
            <a:xfrm>
              <a:off x="2799805" y="1874165"/>
              <a:ext cx="0" cy="278433"/>
            </a:xfrm>
            <a:prstGeom prst="straightConnector1">
              <a:avLst/>
            </a:prstGeom>
            <a:noFill/>
            <a:ln w="25400" cap="flat" cmpd="sng">
              <a:solidFill>
                <a:schemeClr val="accent6"/>
              </a:solidFill>
              <a:prstDash val="solid"/>
              <a:round/>
              <a:headEnd type="stealth" w="lg" len="lg"/>
              <a:tailEnd type="stealth" w="lg" len="lg"/>
            </a:ln>
          </p:spPr>
        </p:cxnSp>
        <p:sp>
          <p:nvSpPr>
            <p:cNvPr id="351" name="Shape 351"/>
            <p:cNvSpPr txBox="1"/>
            <p:nvPr/>
          </p:nvSpPr>
          <p:spPr>
            <a:xfrm>
              <a:off x="2860316" y="1887280"/>
              <a:ext cx="1877888" cy="276998"/>
            </a:xfrm>
            <a:prstGeom prst="rect">
              <a:avLst/>
            </a:prstGeom>
            <a:noFill/>
            <a:ln>
              <a:noFill/>
            </a:ln>
          </p:spPr>
          <p:txBody>
            <a:bodyPr lIns="91425" tIns="45700" rIns="91425" bIns="45700" anchor="t" anchorCtr="0">
              <a:noAutofit/>
            </a:bodyPr>
            <a:lstStyle/>
            <a:p>
              <a:pPr defTabSz="914400">
                <a:buSzPct val="25000"/>
              </a:pPr>
              <a:r>
                <a:rPr lang="en-US" sz="1200" kern="0">
                  <a:solidFill>
                    <a:srgbClr val="FFFFFF"/>
                  </a:solidFill>
                  <a:latin typeface="Arial"/>
                  <a:ea typeface="Arial"/>
                  <a:cs typeface="Arial"/>
                  <a:sym typeface="Arial"/>
                </a:rPr>
                <a:t>Contract: </a:t>
              </a:r>
              <a:r>
                <a:rPr lang="en-US" sz="1200" b="1" kern="0">
                  <a:solidFill>
                    <a:srgbClr val="FFFFFF"/>
                  </a:solidFill>
                  <a:latin typeface="Arial"/>
                  <a:ea typeface="Arial"/>
                  <a:cs typeface="Arial"/>
                  <a:sym typeface="Arial"/>
                </a:rPr>
                <a:t>12 Factor App</a:t>
              </a:r>
            </a:p>
          </p:txBody>
        </p:sp>
      </p:grpSp>
      <p:grpSp>
        <p:nvGrpSpPr>
          <p:cNvPr id="352" name="Shape 352"/>
          <p:cNvGrpSpPr/>
          <p:nvPr/>
        </p:nvGrpSpPr>
        <p:grpSpPr>
          <a:xfrm>
            <a:off x="2799808" y="2905127"/>
            <a:ext cx="1981451" cy="297423"/>
            <a:chOff x="2799808" y="2836744"/>
            <a:chExt cx="1981451" cy="297423"/>
          </a:xfrm>
        </p:grpSpPr>
        <p:cxnSp>
          <p:nvCxnSpPr>
            <p:cNvPr id="353" name="Shape 353"/>
            <p:cNvCxnSpPr/>
            <p:nvPr/>
          </p:nvCxnSpPr>
          <p:spPr>
            <a:xfrm>
              <a:off x="2799808" y="2836744"/>
              <a:ext cx="0" cy="278433"/>
            </a:xfrm>
            <a:prstGeom prst="straightConnector1">
              <a:avLst/>
            </a:prstGeom>
            <a:noFill/>
            <a:ln w="25400" cap="flat" cmpd="sng">
              <a:solidFill>
                <a:srgbClr val="F79646"/>
              </a:solidFill>
              <a:prstDash val="solid"/>
              <a:round/>
              <a:headEnd type="stealth" w="lg" len="lg"/>
              <a:tailEnd type="stealth" w="lg" len="lg"/>
            </a:ln>
          </p:spPr>
        </p:cxnSp>
        <p:sp>
          <p:nvSpPr>
            <p:cNvPr id="354" name="Shape 354"/>
            <p:cNvSpPr txBox="1"/>
            <p:nvPr/>
          </p:nvSpPr>
          <p:spPr>
            <a:xfrm>
              <a:off x="2860316" y="2857168"/>
              <a:ext cx="1920943" cy="276998"/>
            </a:xfrm>
            <a:prstGeom prst="rect">
              <a:avLst/>
            </a:prstGeom>
            <a:noFill/>
            <a:ln>
              <a:noFill/>
            </a:ln>
          </p:spPr>
          <p:txBody>
            <a:bodyPr lIns="91425" tIns="45700" rIns="91425" bIns="45700" anchor="t" anchorCtr="0">
              <a:noAutofit/>
            </a:bodyPr>
            <a:lstStyle/>
            <a:p>
              <a:pPr defTabSz="914400">
                <a:buSzPct val="25000"/>
              </a:pPr>
              <a:r>
                <a:rPr lang="en-US" sz="1200" kern="0">
                  <a:solidFill>
                    <a:srgbClr val="FFFFFF"/>
                  </a:solidFill>
                  <a:latin typeface="Arial"/>
                  <a:ea typeface="Arial"/>
                  <a:cs typeface="Arial"/>
                  <a:sym typeface="Arial"/>
                </a:rPr>
                <a:t>Contract: </a:t>
              </a:r>
              <a:r>
                <a:rPr lang="en-US" sz="1200" b="1" kern="0">
                  <a:solidFill>
                    <a:srgbClr val="FFFFFF"/>
                  </a:solidFill>
                  <a:latin typeface="Arial"/>
                  <a:ea typeface="Arial"/>
                  <a:cs typeface="Arial"/>
                  <a:sym typeface="Arial"/>
                </a:rPr>
                <a:t>BOSH Release</a:t>
              </a:r>
            </a:p>
          </p:txBody>
        </p:sp>
      </p:grpSp>
      <p:grpSp>
        <p:nvGrpSpPr>
          <p:cNvPr id="355" name="Shape 355"/>
          <p:cNvGrpSpPr/>
          <p:nvPr/>
        </p:nvGrpSpPr>
        <p:grpSpPr>
          <a:xfrm>
            <a:off x="2799808" y="3859765"/>
            <a:ext cx="2699496" cy="298531"/>
            <a:chOff x="2799808" y="3791382"/>
            <a:chExt cx="2699496" cy="298531"/>
          </a:xfrm>
        </p:grpSpPr>
        <p:cxnSp>
          <p:nvCxnSpPr>
            <p:cNvPr id="356" name="Shape 356"/>
            <p:cNvCxnSpPr/>
            <p:nvPr/>
          </p:nvCxnSpPr>
          <p:spPr>
            <a:xfrm>
              <a:off x="2799808" y="3791382"/>
              <a:ext cx="0" cy="278433"/>
            </a:xfrm>
            <a:prstGeom prst="straightConnector1">
              <a:avLst/>
            </a:prstGeom>
            <a:noFill/>
            <a:ln w="25400" cap="flat" cmpd="sng">
              <a:solidFill>
                <a:srgbClr val="F79646"/>
              </a:solidFill>
              <a:prstDash val="solid"/>
              <a:round/>
              <a:headEnd type="stealth" w="lg" len="lg"/>
              <a:tailEnd type="stealth" w="lg" len="lg"/>
            </a:ln>
          </p:spPr>
        </p:cxnSp>
        <p:sp>
          <p:nvSpPr>
            <p:cNvPr id="357" name="Shape 357"/>
            <p:cNvSpPr txBox="1"/>
            <p:nvPr/>
          </p:nvSpPr>
          <p:spPr>
            <a:xfrm>
              <a:off x="2860316" y="3812914"/>
              <a:ext cx="2638988" cy="276998"/>
            </a:xfrm>
            <a:prstGeom prst="rect">
              <a:avLst/>
            </a:prstGeom>
            <a:noFill/>
            <a:ln>
              <a:noFill/>
            </a:ln>
          </p:spPr>
          <p:txBody>
            <a:bodyPr lIns="91425" tIns="45700" rIns="91425" bIns="45700" anchor="t" anchorCtr="0">
              <a:noAutofit/>
            </a:bodyPr>
            <a:lstStyle/>
            <a:p>
              <a:pPr defTabSz="914400">
                <a:buSzPct val="25000"/>
              </a:pPr>
              <a:r>
                <a:rPr lang="en-US" sz="1200" kern="0">
                  <a:solidFill>
                    <a:srgbClr val="FFFFFF"/>
                  </a:solidFill>
                  <a:latin typeface="Arial"/>
                  <a:ea typeface="Arial"/>
                  <a:cs typeface="Arial"/>
                  <a:sym typeface="Arial"/>
                </a:rPr>
                <a:t>Contract: </a:t>
              </a:r>
              <a:r>
                <a:rPr lang="en-US" sz="1200" b="1" kern="0">
                  <a:solidFill>
                    <a:srgbClr val="FFFFFF"/>
                  </a:solidFill>
                  <a:latin typeface="Arial"/>
                  <a:ea typeface="Arial"/>
                  <a:cs typeface="Arial"/>
                  <a:sym typeface="Arial"/>
                </a:rPr>
                <a:t>Cloud Provider Interface</a:t>
              </a:r>
            </a:p>
          </p:txBody>
        </p:sp>
      </p:grpSp>
      <p:sp>
        <p:nvSpPr>
          <p:cNvPr id="358" name="Shape 358"/>
          <p:cNvSpPr/>
          <p:nvPr/>
        </p:nvSpPr>
        <p:spPr>
          <a:xfrm>
            <a:off x="783487" y="640983"/>
            <a:ext cx="1456398" cy="425603"/>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Arial"/>
                <a:ea typeface="Arial"/>
                <a:cs typeface="Arial"/>
                <a:sym typeface="Arial"/>
              </a:rPr>
              <a:t>Culture</a:t>
            </a:r>
          </a:p>
        </p:txBody>
      </p:sp>
      <p:sp>
        <p:nvSpPr>
          <p:cNvPr id="359" name="Shape 359"/>
          <p:cNvSpPr/>
          <p:nvPr/>
        </p:nvSpPr>
        <p:spPr>
          <a:xfrm>
            <a:off x="6019858" y="640983"/>
            <a:ext cx="2291100" cy="425603"/>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Arial"/>
                <a:ea typeface="Arial"/>
                <a:cs typeface="Arial"/>
                <a:sym typeface="Arial"/>
              </a:rPr>
              <a:t>Tools</a:t>
            </a:r>
          </a:p>
        </p:txBody>
      </p:sp>
      <p:cxnSp>
        <p:nvCxnSpPr>
          <p:cNvPr id="360" name="Shape 360"/>
          <p:cNvCxnSpPr/>
          <p:nvPr/>
        </p:nvCxnSpPr>
        <p:spPr>
          <a:xfrm>
            <a:off x="5821626" y="776829"/>
            <a:ext cx="0" cy="4128965"/>
          </a:xfrm>
          <a:prstGeom prst="straightConnector1">
            <a:avLst/>
          </a:prstGeom>
          <a:noFill/>
          <a:ln w="28575" cap="flat" cmpd="sng">
            <a:solidFill>
              <a:srgbClr val="FFFF00"/>
            </a:solidFill>
            <a:prstDash val="dot"/>
            <a:bevel/>
            <a:headEnd type="none" w="med" len="med"/>
            <a:tailEnd type="none" w="med" len="med"/>
          </a:ln>
        </p:spPr>
      </p:cxnSp>
      <p:cxnSp>
        <p:nvCxnSpPr>
          <p:cNvPr id="361" name="Shape 361"/>
          <p:cNvCxnSpPr/>
          <p:nvPr/>
        </p:nvCxnSpPr>
        <p:spPr>
          <a:xfrm>
            <a:off x="2311178" y="776829"/>
            <a:ext cx="0" cy="4128965"/>
          </a:xfrm>
          <a:prstGeom prst="straightConnector1">
            <a:avLst/>
          </a:prstGeom>
          <a:noFill/>
          <a:ln w="28575" cap="flat" cmpd="sng">
            <a:solidFill>
              <a:srgbClr val="FFFF00"/>
            </a:solidFill>
            <a:prstDash val="dot"/>
            <a:bevel/>
            <a:headEnd type="none" w="med" len="med"/>
            <a:tailEnd type="none" w="med" len="med"/>
          </a:ln>
        </p:spPr>
      </p:cxnSp>
      <p:grpSp>
        <p:nvGrpSpPr>
          <p:cNvPr id="362" name="Shape 362"/>
          <p:cNvGrpSpPr/>
          <p:nvPr/>
        </p:nvGrpSpPr>
        <p:grpSpPr>
          <a:xfrm>
            <a:off x="1004107" y="1238682"/>
            <a:ext cx="7633977" cy="921090"/>
            <a:chOff x="1004107" y="1170299"/>
            <a:chExt cx="7633977" cy="921090"/>
          </a:xfrm>
        </p:grpSpPr>
        <p:sp>
          <p:nvSpPr>
            <p:cNvPr id="363" name="Shape 363"/>
            <p:cNvSpPr txBox="1"/>
            <p:nvPr/>
          </p:nvSpPr>
          <p:spPr>
            <a:xfrm>
              <a:off x="1004107" y="1752835"/>
              <a:ext cx="54954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Dev</a:t>
              </a:r>
            </a:p>
          </p:txBody>
        </p:sp>
        <p:pic>
          <p:nvPicPr>
            <p:cNvPr id="364" name="Shape 364"/>
            <p:cNvPicPr preferRelativeResize="0"/>
            <p:nvPr/>
          </p:nvPicPr>
          <p:blipFill rotWithShape="1">
            <a:blip r:embed="rId3">
              <a:alphaModFix/>
            </a:blip>
            <a:srcRect/>
            <a:stretch/>
          </p:blipFill>
          <p:spPr>
            <a:xfrm>
              <a:off x="1177945" y="1205483"/>
              <a:ext cx="206707" cy="553442"/>
            </a:xfrm>
            <a:prstGeom prst="rect">
              <a:avLst/>
            </a:prstGeom>
            <a:noFill/>
            <a:ln>
              <a:noFill/>
            </a:ln>
          </p:spPr>
        </p:pic>
        <p:sp>
          <p:nvSpPr>
            <p:cNvPr id="365" name="Shape 365"/>
            <p:cNvSpPr txBox="1"/>
            <p:nvPr/>
          </p:nvSpPr>
          <p:spPr>
            <a:xfrm>
              <a:off x="6013842" y="1656402"/>
              <a:ext cx="1370888" cy="338554"/>
            </a:xfrm>
            <a:prstGeom prst="rect">
              <a:avLst/>
            </a:prstGeom>
            <a:noFill/>
            <a:ln>
              <a:noFill/>
            </a:ln>
          </p:spPr>
          <p:txBody>
            <a:bodyPr lIns="91425" tIns="45700" rIns="91425" bIns="45700" anchor="t" anchorCtr="0">
              <a:noAutofit/>
            </a:bodyPr>
            <a:lstStyle/>
            <a:p>
              <a:pPr defTabSz="914400">
                <a:buSzPct val="25000"/>
              </a:pPr>
              <a:r>
                <a:rPr lang="en-US" sz="1600" kern="0">
                  <a:solidFill>
                    <a:srgbClr val="FFFFFF"/>
                  </a:solidFill>
                  <a:latin typeface="Arial"/>
                  <a:ea typeface="Arial"/>
                  <a:cs typeface="Arial"/>
                  <a:sym typeface="Arial"/>
                </a:rPr>
                <a:t>Spring Cloud</a:t>
              </a:r>
            </a:p>
          </p:txBody>
        </p:sp>
        <p:sp>
          <p:nvSpPr>
            <p:cNvPr id="366" name="Shape 366"/>
            <p:cNvSpPr txBox="1"/>
            <p:nvPr/>
          </p:nvSpPr>
          <p:spPr>
            <a:xfrm>
              <a:off x="7381210" y="1649376"/>
              <a:ext cx="1256874" cy="338554"/>
            </a:xfrm>
            <a:prstGeom prst="rect">
              <a:avLst/>
            </a:prstGeom>
            <a:noFill/>
            <a:ln>
              <a:noFill/>
            </a:ln>
          </p:spPr>
          <p:txBody>
            <a:bodyPr lIns="91425" tIns="45700" rIns="91425" bIns="45700" anchor="t" anchorCtr="0">
              <a:noAutofit/>
            </a:bodyPr>
            <a:lstStyle/>
            <a:p>
              <a:pPr defTabSz="914400">
                <a:buSzPct val="25000"/>
              </a:pPr>
              <a:r>
                <a:rPr lang="en-US" sz="1600" kern="0">
                  <a:solidFill>
                    <a:srgbClr val="FFFFFF"/>
                  </a:solidFill>
                  <a:latin typeface="Arial"/>
                  <a:ea typeface="Arial"/>
                  <a:cs typeface="Arial"/>
                  <a:sym typeface="Arial"/>
                </a:rPr>
                <a:t>Spring Boot</a:t>
              </a:r>
            </a:p>
          </p:txBody>
        </p:sp>
        <p:pic>
          <p:nvPicPr>
            <p:cNvPr id="367" name="Shape 367"/>
            <p:cNvPicPr preferRelativeResize="0"/>
            <p:nvPr/>
          </p:nvPicPr>
          <p:blipFill rotWithShape="1">
            <a:blip r:embed="rId4">
              <a:alphaModFix/>
            </a:blip>
            <a:srcRect/>
            <a:stretch/>
          </p:blipFill>
          <p:spPr>
            <a:xfrm>
              <a:off x="7740465" y="1193500"/>
              <a:ext cx="487255" cy="487255"/>
            </a:xfrm>
            <a:prstGeom prst="rect">
              <a:avLst/>
            </a:prstGeom>
            <a:noFill/>
            <a:ln>
              <a:noFill/>
            </a:ln>
          </p:spPr>
        </p:pic>
        <p:pic>
          <p:nvPicPr>
            <p:cNvPr id="368" name="Shape 368"/>
            <p:cNvPicPr preferRelativeResize="0"/>
            <p:nvPr/>
          </p:nvPicPr>
          <p:blipFill rotWithShape="1">
            <a:blip r:embed="rId5">
              <a:alphaModFix/>
            </a:blip>
            <a:srcRect/>
            <a:stretch/>
          </p:blipFill>
          <p:spPr>
            <a:xfrm>
              <a:off x="6130464" y="1170299"/>
              <a:ext cx="582146" cy="582146"/>
            </a:xfrm>
            <a:prstGeom prst="rect">
              <a:avLst/>
            </a:prstGeom>
            <a:noFill/>
            <a:ln>
              <a:noFill/>
            </a:ln>
          </p:spPr>
        </p:pic>
        <p:sp>
          <p:nvSpPr>
            <p:cNvPr id="369" name="Shape 369"/>
            <p:cNvSpPr/>
            <p:nvPr/>
          </p:nvSpPr>
          <p:spPr>
            <a:xfrm>
              <a:off x="2549210" y="1197971"/>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Application Framework</a:t>
              </a:r>
            </a:p>
          </p:txBody>
        </p:sp>
      </p:grpSp>
      <p:grpSp>
        <p:nvGrpSpPr>
          <p:cNvPr id="370" name="Shape 370"/>
          <p:cNvGrpSpPr/>
          <p:nvPr/>
        </p:nvGrpSpPr>
        <p:grpSpPr>
          <a:xfrm>
            <a:off x="1307149" y="3183560"/>
            <a:ext cx="6298046" cy="866049"/>
            <a:chOff x="1307149" y="3115177"/>
            <a:chExt cx="6298046" cy="866049"/>
          </a:xfrm>
        </p:grpSpPr>
        <p:sp>
          <p:nvSpPr>
            <p:cNvPr id="371" name="Shape 371"/>
            <p:cNvSpPr txBox="1"/>
            <p:nvPr/>
          </p:nvSpPr>
          <p:spPr>
            <a:xfrm>
              <a:off x="6839040" y="3199077"/>
              <a:ext cx="766155" cy="338554"/>
            </a:xfrm>
            <a:prstGeom prst="rect">
              <a:avLst/>
            </a:prstGeom>
            <a:noFill/>
            <a:ln>
              <a:noFill/>
            </a:ln>
          </p:spPr>
          <p:txBody>
            <a:bodyPr lIns="91425" tIns="45700" rIns="91425" bIns="45700" anchor="t" anchorCtr="0">
              <a:noAutofit/>
            </a:bodyPr>
            <a:lstStyle/>
            <a:p>
              <a:pPr defTabSz="914400">
                <a:buSzPct val="25000"/>
              </a:pPr>
              <a:r>
                <a:rPr lang="en-US" sz="1600" kern="0">
                  <a:solidFill>
                    <a:srgbClr val="FFFFFF"/>
                  </a:solidFill>
                  <a:latin typeface="Arial"/>
                  <a:ea typeface="Arial"/>
                  <a:cs typeface="Arial"/>
                  <a:sym typeface="Arial"/>
                </a:rPr>
                <a:t>BOSH</a:t>
              </a:r>
            </a:p>
          </p:txBody>
        </p:sp>
        <p:pic>
          <p:nvPicPr>
            <p:cNvPr id="372" name="Shape 372"/>
            <p:cNvPicPr preferRelativeResize="0"/>
            <p:nvPr/>
          </p:nvPicPr>
          <p:blipFill rotWithShape="1">
            <a:blip r:embed="rId6">
              <a:alphaModFix/>
            </a:blip>
            <a:srcRect l="47903" r="18553" b="23845"/>
            <a:stretch/>
          </p:blipFill>
          <p:spPr>
            <a:xfrm>
              <a:off x="6044350" y="3181346"/>
              <a:ext cx="711193" cy="458490"/>
            </a:xfrm>
            <a:prstGeom prst="rect">
              <a:avLst/>
            </a:prstGeom>
            <a:noFill/>
            <a:ln>
              <a:noFill/>
            </a:ln>
          </p:spPr>
        </p:pic>
        <p:sp>
          <p:nvSpPr>
            <p:cNvPr id="373" name="Shape 373"/>
            <p:cNvSpPr/>
            <p:nvPr/>
          </p:nvSpPr>
          <p:spPr>
            <a:xfrm>
              <a:off x="2549210" y="3115177"/>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Infrastructure Automation</a:t>
              </a:r>
            </a:p>
          </p:txBody>
        </p:sp>
        <p:sp>
          <p:nvSpPr>
            <p:cNvPr id="374" name="Shape 374"/>
            <p:cNvSpPr txBox="1"/>
            <p:nvPr/>
          </p:nvSpPr>
          <p:spPr>
            <a:xfrm>
              <a:off x="1307149" y="3642673"/>
              <a:ext cx="80031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IT Ops</a:t>
              </a:r>
            </a:p>
          </p:txBody>
        </p:sp>
        <p:pic>
          <p:nvPicPr>
            <p:cNvPr id="375" name="Shape 375"/>
            <p:cNvPicPr preferRelativeResize="0"/>
            <p:nvPr/>
          </p:nvPicPr>
          <p:blipFill rotWithShape="1">
            <a:blip r:embed="rId7">
              <a:alphaModFix/>
            </a:blip>
            <a:srcRect/>
            <a:stretch/>
          </p:blipFill>
          <p:spPr>
            <a:xfrm>
              <a:off x="1608687" y="3117498"/>
              <a:ext cx="203087" cy="543748"/>
            </a:xfrm>
            <a:prstGeom prst="rect">
              <a:avLst/>
            </a:prstGeom>
            <a:noFill/>
            <a:ln>
              <a:noFill/>
            </a:ln>
          </p:spPr>
        </p:pic>
      </p:grpSp>
      <p:grpSp>
        <p:nvGrpSpPr>
          <p:cNvPr id="376" name="Shape 376"/>
          <p:cNvGrpSpPr/>
          <p:nvPr/>
        </p:nvGrpSpPr>
        <p:grpSpPr>
          <a:xfrm>
            <a:off x="1316842" y="4138818"/>
            <a:ext cx="4263304" cy="863729"/>
            <a:chOff x="1316842" y="4070435"/>
            <a:chExt cx="4263304" cy="863729"/>
          </a:xfrm>
        </p:grpSpPr>
        <p:sp>
          <p:nvSpPr>
            <p:cNvPr id="377" name="Shape 377"/>
            <p:cNvSpPr/>
            <p:nvPr/>
          </p:nvSpPr>
          <p:spPr>
            <a:xfrm>
              <a:off x="2549210" y="4093667"/>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Infrastructure</a:t>
              </a:r>
            </a:p>
          </p:txBody>
        </p:sp>
        <p:sp>
          <p:nvSpPr>
            <p:cNvPr id="378" name="Shape 378"/>
            <p:cNvSpPr txBox="1"/>
            <p:nvPr/>
          </p:nvSpPr>
          <p:spPr>
            <a:xfrm>
              <a:off x="1316842" y="4595610"/>
              <a:ext cx="80031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IT Ops</a:t>
              </a:r>
            </a:p>
          </p:txBody>
        </p:sp>
        <p:pic>
          <p:nvPicPr>
            <p:cNvPr id="379" name="Shape 379"/>
            <p:cNvPicPr preferRelativeResize="0"/>
            <p:nvPr/>
          </p:nvPicPr>
          <p:blipFill rotWithShape="1">
            <a:blip r:embed="rId7">
              <a:alphaModFix/>
            </a:blip>
            <a:srcRect/>
            <a:stretch/>
          </p:blipFill>
          <p:spPr>
            <a:xfrm>
              <a:off x="1618382" y="4070435"/>
              <a:ext cx="203087" cy="543748"/>
            </a:xfrm>
            <a:prstGeom prst="rect">
              <a:avLst/>
            </a:prstGeom>
            <a:noFill/>
            <a:ln>
              <a:noFill/>
            </a:ln>
          </p:spPr>
        </p:pic>
      </p:grpSp>
      <p:sp>
        <p:nvSpPr>
          <p:cNvPr id="380" name="Shape 380"/>
          <p:cNvSpPr txBox="1">
            <a:spLocks noGrp="1"/>
          </p:cNvSpPr>
          <p:nvPr>
            <p:ph type="title"/>
          </p:nvPr>
        </p:nvSpPr>
        <p:spPr>
          <a:xfrm>
            <a:off x="113721" y="72689"/>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a:solidFill>
                  <a:srgbClr val="F79646"/>
                </a:solidFill>
                <a:latin typeface="Arial"/>
                <a:ea typeface="Arial"/>
                <a:cs typeface="Arial"/>
                <a:sym typeface="Arial"/>
              </a:rPr>
              <a:t>Cloud Native Platform and Contracts</a:t>
            </a:r>
          </a:p>
        </p:txBody>
      </p:sp>
      <p:grpSp>
        <p:nvGrpSpPr>
          <p:cNvPr id="381" name="Shape 381"/>
          <p:cNvGrpSpPr/>
          <p:nvPr/>
        </p:nvGrpSpPr>
        <p:grpSpPr>
          <a:xfrm>
            <a:off x="621206" y="2244847"/>
            <a:ext cx="8052940" cy="901454"/>
            <a:chOff x="621206" y="2244847"/>
            <a:chExt cx="8052940" cy="901454"/>
          </a:xfrm>
        </p:grpSpPr>
        <p:grpSp>
          <p:nvGrpSpPr>
            <p:cNvPr id="382" name="Shape 382"/>
            <p:cNvGrpSpPr/>
            <p:nvPr/>
          </p:nvGrpSpPr>
          <p:grpSpPr>
            <a:xfrm>
              <a:off x="621206" y="2244847"/>
              <a:ext cx="8052940" cy="901454"/>
              <a:chOff x="621206" y="2176464"/>
              <a:chExt cx="8052940" cy="901454"/>
            </a:xfrm>
          </p:grpSpPr>
          <p:sp>
            <p:nvSpPr>
              <p:cNvPr id="383" name="Shape 383"/>
              <p:cNvSpPr txBox="1"/>
              <p:nvPr/>
            </p:nvSpPr>
            <p:spPr>
              <a:xfrm>
                <a:off x="621206" y="2739365"/>
                <a:ext cx="54954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Dev</a:t>
                </a:r>
              </a:p>
            </p:txBody>
          </p:sp>
          <p:sp>
            <p:nvSpPr>
              <p:cNvPr id="384" name="Shape 384"/>
              <p:cNvSpPr txBox="1"/>
              <p:nvPr/>
            </p:nvSpPr>
            <p:spPr>
              <a:xfrm>
                <a:off x="1324112" y="2739365"/>
                <a:ext cx="80031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IT Ops</a:t>
                </a:r>
              </a:p>
            </p:txBody>
          </p:sp>
          <p:pic>
            <p:nvPicPr>
              <p:cNvPr id="385" name="Shape 385"/>
              <p:cNvPicPr preferRelativeResize="0"/>
              <p:nvPr/>
            </p:nvPicPr>
            <p:blipFill rotWithShape="1">
              <a:blip r:embed="rId3">
                <a:alphaModFix/>
              </a:blip>
              <a:srcRect/>
              <a:stretch/>
            </p:blipFill>
            <p:spPr>
              <a:xfrm>
                <a:off x="795045" y="2185923"/>
                <a:ext cx="206707" cy="553442"/>
              </a:xfrm>
              <a:prstGeom prst="rect">
                <a:avLst/>
              </a:prstGeom>
              <a:noFill/>
              <a:ln>
                <a:noFill/>
              </a:ln>
            </p:spPr>
          </p:pic>
          <p:pic>
            <p:nvPicPr>
              <p:cNvPr id="386" name="Shape 386"/>
              <p:cNvPicPr preferRelativeResize="0"/>
              <p:nvPr/>
            </p:nvPicPr>
            <p:blipFill rotWithShape="1">
              <a:blip r:embed="rId7">
                <a:alphaModFix/>
              </a:blip>
              <a:srcRect/>
              <a:stretch/>
            </p:blipFill>
            <p:spPr>
              <a:xfrm>
                <a:off x="1615162" y="2188990"/>
                <a:ext cx="203087" cy="543748"/>
              </a:xfrm>
              <a:prstGeom prst="rect">
                <a:avLst/>
              </a:prstGeom>
              <a:noFill/>
              <a:ln>
                <a:noFill/>
              </a:ln>
            </p:spPr>
          </p:pic>
          <p:sp>
            <p:nvSpPr>
              <p:cNvPr id="387" name="Shape 387"/>
              <p:cNvSpPr txBox="1"/>
              <p:nvPr/>
            </p:nvSpPr>
            <p:spPr>
              <a:xfrm>
                <a:off x="6313369" y="2239956"/>
                <a:ext cx="2360777" cy="584776"/>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Pivotal</a:t>
                </a:r>
              </a:p>
              <a:p>
                <a:pPr algn="ctr" defTabSz="914400">
                  <a:buSzPct val="25000"/>
                </a:pPr>
                <a:r>
                  <a:rPr lang="en-US" sz="1600" kern="0">
                    <a:solidFill>
                      <a:srgbClr val="FFFFFF"/>
                    </a:solidFill>
                    <a:latin typeface="Arial"/>
                    <a:ea typeface="Arial"/>
                    <a:cs typeface="Arial"/>
                    <a:sym typeface="Arial"/>
                  </a:rPr>
                  <a:t>Cloud Foundry</a:t>
                </a:r>
              </a:p>
            </p:txBody>
          </p:sp>
          <p:sp>
            <p:nvSpPr>
              <p:cNvPr id="388" name="Shape 388"/>
              <p:cNvSpPr/>
              <p:nvPr/>
            </p:nvSpPr>
            <p:spPr>
              <a:xfrm>
                <a:off x="2549210" y="2176464"/>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Runtime Platform</a:t>
                </a:r>
              </a:p>
            </p:txBody>
          </p:sp>
        </p:grpSp>
        <p:pic>
          <p:nvPicPr>
            <p:cNvPr id="389" name="Shape 389"/>
            <p:cNvPicPr preferRelativeResize="0"/>
            <p:nvPr/>
          </p:nvPicPr>
          <p:blipFill rotWithShape="1">
            <a:blip r:embed="rId8">
              <a:alphaModFix/>
            </a:blip>
            <a:srcRect l="15906" t="39337" r="64587" b="41817"/>
            <a:stretch/>
          </p:blipFill>
          <p:spPr>
            <a:xfrm>
              <a:off x="6130464" y="2338925"/>
              <a:ext cx="608287" cy="454124"/>
            </a:xfrm>
            <a:prstGeom prst="rect">
              <a:avLst/>
            </a:prstGeom>
            <a:noFill/>
            <a:ln>
              <a:noFill/>
            </a:ln>
          </p:spPr>
        </p:pic>
      </p:grpSp>
      <p:grpSp>
        <p:nvGrpSpPr>
          <p:cNvPr id="390" name="Shape 390"/>
          <p:cNvGrpSpPr/>
          <p:nvPr/>
        </p:nvGrpSpPr>
        <p:grpSpPr>
          <a:xfrm>
            <a:off x="5690882" y="4162050"/>
            <a:ext cx="3409491" cy="616192"/>
            <a:chOff x="184080" y="4377801"/>
            <a:chExt cx="4336745" cy="531523"/>
          </a:xfrm>
        </p:grpSpPr>
        <p:grpSp>
          <p:nvGrpSpPr>
            <p:cNvPr id="391" name="Shape 391"/>
            <p:cNvGrpSpPr/>
            <p:nvPr/>
          </p:nvGrpSpPr>
          <p:grpSpPr>
            <a:xfrm>
              <a:off x="184080" y="4377801"/>
              <a:ext cx="1010802" cy="527415"/>
              <a:chOff x="184080" y="4448921"/>
              <a:chExt cx="1010802" cy="527415"/>
            </a:xfrm>
          </p:grpSpPr>
          <p:pic>
            <p:nvPicPr>
              <p:cNvPr id="392" name="Shape 392"/>
              <p:cNvPicPr preferRelativeResize="0"/>
              <p:nvPr/>
            </p:nvPicPr>
            <p:blipFill rotWithShape="1">
              <a:blip r:embed="rId9">
                <a:alphaModFix/>
              </a:blip>
              <a:srcRect b="-4013"/>
              <a:stretch/>
            </p:blipFill>
            <p:spPr>
              <a:xfrm>
                <a:off x="184080" y="4448921"/>
                <a:ext cx="1010802" cy="527415"/>
              </a:xfrm>
              <a:prstGeom prst="rect">
                <a:avLst/>
              </a:prstGeom>
              <a:noFill/>
              <a:ln>
                <a:noFill/>
              </a:ln>
            </p:spPr>
          </p:pic>
          <p:pic>
            <p:nvPicPr>
              <p:cNvPr id="393" name="Shape 393"/>
              <p:cNvPicPr preferRelativeResize="0"/>
              <p:nvPr/>
            </p:nvPicPr>
            <p:blipFill rotWithShape="1">
              <a:blip r:embed="rId10">
                <a:alphaModFix/>
              </a:blip>
              <a:srcRect/>
              <a:stretch/>
            </p:blipFill>
            <p:spPr>
              <a:xfrm>
                <a:off x="298663" y="4599300"/>
                <a:ext cx="795410" cy="201398"/>
              </a:xfrm>
              <a:prstGeom prst="rect">
                <a:avLst/>
              </a:prstGeom>
              <a:noFill/>
              <a:ln>
                <a:noFill/>
              </a:ln>
            </p:spPr>
          </p:pic>
        </p:grpSp>
        <p:grpSp>
          <p:nvGrpSpPr>
            <p:cNvPr id="394" name="Shape 394"/>
            <p:cNvGrpSpPr/>
            <p:nvPr/>
          </p:nvGrpSpPr>
          <p:grpSpPr>
            <a:xfrm>
              <a:off x="2400042" y="4380285"/>
              <a:ext cx="1010802" cy="527415"/>
              <a:chOff x="2400042" y="4451405"/>
              <a:chExt cx="1010802" cy="527415"/>
            </a:xfrm>
          </p:grpSpPr>
          <p:pic>
            <p:nvPicPr>
              <p:cNvPr id="395" name="Shape 395"/>
              <p:cNvPicPr preferRelativeResize="0"/>
              <p:nvPr/>
            </p:nvPicPr>
            <p:blipFill rotWithShape="1">
              <a:blip r:embed="rId9">
                <a:alphaModFix/>
              </a:blip>
              <a:srcRect b="-4013"/>
              <a:stretch/>
            </p:blipFill>
            <p:spPr>
              <a:xfrm>
                <a:off x="2400042" y="4451405"/>
                <a:ext cx="1010802" cy="527415"/>
              </a:xfrm>
              <a:prstGeom prst="rect">
                <a:avLst/>
              </a:prstGeom>
              <a:noFill/>
              <a:ln>
                <a:noFill/>
              </a:ln>
            </p:spPr>
          </p:pic>
          <p:pic>
            <p:nvPicPr>
              <p:cNvPr id="396" name="Shape 396"/>
              <p:cNvPicPr preferRelativeResize="0"/>
              <p:nvPr/>
            </p:nvPicPr>
            <p:blipFill rotWithShape="1">
              <a:blip r:embed="rId11">
                <a:alphaModFix/>
              </a:blip>
              <a:srcRect/>
              <a:stretch/>
            </p:blipFill>
            <p:spPr>
              <a:xfrm>
                <a:off x="2554233" y="4566255"/>
                <a:ext cx="644978" cy="261401"/>
              </a:xfrm>
              <a:prstGeom prst="rect">
                <a:avLst/>
              </a:prstGeom>
              <a:noFill/>
              <a:ln>
                <a:noFill/>
              </a:ln>
            </p:spPr>
          </p:pic>
        </p:grpSp>
        <p:grpSp>
          <p:nvGrpSpPr>
            <p:cNvPr id="397" name="Shape 397"/>
            <p:cNvGrpSpPr/>
            <p:nvPr/>
          </p:nvGrpSpPr>
          <p:grpSpPr>
            <a:xfrm>
              <a:off x="1286159" y="4378687"/>
              <a:ext cx="1010802" cy="527415"/>
              <a:chOff x="1286159" y="4449807"/>
              <a:chExt cx="1010802" cy="527415"/>
            </a:xfrm>
          </p:grpSpPr>
          <p:pic>
            <p:nvPicPr>
              <p:cNvPr id="398" name="Shape 398"/>
              <p:cNvPicPr preferRelativeResize="0"/>
              <p:nvPr/>
            </p:nvPicPr>
            <p:blipFill rotWithShape="1">
              <a:blip r:embed="rId9">
                <a:alphaModFix/>
              </a:blip>
              <a:srcRect b="-4013"/>
              <a:stretch/>
            </p:blipFill>
            <p:spPr>
              <a:xfrm>
                <a:off x="1286159" y="4449807"/>
                <a:ext cx="1010802" cy="527415"/>
              </a:xfrm>
              <a:prstGeom prst="rect">
                <a:avLst/>
              </a:prstGeom>
              <a:noFill/>
              <a:ln>
                <a:noFill/>
              </a:ln>
            </p:spPr>
          </p:pic>
          <p:pic>
            <p:nvPicPr>
              <p:cNvPr id="399" name="Shape 399"/>
              <p:cNvPicPr preferRelativeResize="0"/>
              <p:nvPr/>
            </p:nvPicPr>
            <p:blipFill rotWithShape="1">
              <a:blip r:embed="rId12">
                <a:alphaModFix/>
              </a:blip>
              <a:srcRect l="4286"/>
              <a:stretch/>
            </p:blipFill>
            <p:spPr>
              <a:xfrm>
                <a:off x="1415013" y="4589521"/>
                <a:ext cx="716741" cy="238135"/>
              </a:xfrm>
              <a:prstGeom prst="rect">
                <a:avLst/>
              </a:prstGeom>
              <a:noFill/>
              <a:ln>
                <a:noFill/>
              </a:ln>
            </p:spPr>
          </p:pic>
        </p:grpSp>
        <p:grpSp>
          <p:nvGrpSpPr>
            <p:cNvPr id="400" name="Shape 400"/>
            <p:cNvGrpSpPr/>
            <p:nvPr/>
          </p:nvGrpSpPr>
          <p:grpSpPr>
            <a:xfrm>
              <a:off x="3510023" y="4381908"/>
              <a:ext cx="1010802" cy="527415"/>
              <a:chOff x="3510023" y="4453028"/>
              <a:chExt cx="1010802" cy="527415"/>
            </a:xfrm>
          </p:grpSpPr>
          <p:pic>
            <p:nvPicPr>
              <p:cNvPr id="401" name="Shape 401"/>
              <p:cNvPicPr preferRelativeResize="0"/>
              <p:nvPr/>
            </p:nvPicPr>
            <p:blipFill rotWithShape="1">
              <a:blip r:embed="rId9">
                <a:alphaModFix/>
              </a:blip>
              <a:srcRect b="-4013"/>
              <a:stretch/>
            </p:blipFill>
            <p:spPr>
              <a:xfrm>
                <a:off x="3510023" y="4453028"/>
                <a:ext cx="1010802" cy="527415"/>
              </a:xfrm>
              <a:prstGeom prst="rect">
                <a:avLst/>
              </a:prstGeom>
              <a:noFill/>
              <a:ln>
                <a:noFill/>
              </a:ln>
            </p:spPr>
          </p:pic>
          <p:pic>
            <p:nvPicPr>
              <p:cNvPr id="402" name="Shape 402"/>
              <p:cNvPicPr preferRelativeResize="0"/>
              <p:nvPr/>
            </p:nvPicPr>
            <p:blipFill rotWithShape="1">
              <a:blip r:embed="rId13">
                <a:alphaModFix/>
              </a:blip>
              <a:srcRect/>
              <a:stretch/>
            </p:blipFill>
            <p:spPr>
              <a:xfrm>
                <a:off x="3650837" y="4531964"/>
                <a:ext cx="327844" cy="327844"/>
              </a:xfrm>
              <a:prstGeom prst="rect">
                <a:avLst/>
              </a:prstGeom>
              <a:noFill/>
              <a:ln>
                <a:noFill/>
              </a:ln>
            </p:spPr>
          </p:pic>
          <p:sp>
            <p:nvSpPr>
              <p:cNvPr id="403" name="Shape 403"/>
              <p:cNvSpPr txBox="1"/>
              <p:nvPr/>
            </p:nvSpPr>
            <p:spPr>
              <a:xfrm>
                <a:off x="3926437" y="4558266"/>
                <a:ext cx="594387" cy="239074"/>
              </a:xfrm>
              <a:prstGeom prst="rect">
                <a:avLst/>
              </a:prstGeom>
              <a:noFill/>
              <a:ln>
                <a:noFill/>
              </a:ln>
            </p:spPr>
            <p:txBody>
              <a:bodyPr lIns="91425" tIns="45700" rIns="91425" bIns="45700" anchor="t" anchorCtr="0">
                <a:noAutofit/>
              </a:bodyPr>
              <a:lstStyle/>
              <a:p>
                <a:pPr algn="ctr" defTabSz="914400">
                  <a:buSzPct val="25000"/>
                </a:pPr>
                <a:r>
                  <a:rPr lang="en-US" sz="1200" kern="0">
                    <a:solidFill>
                      <a:srgbClr val="000000"/>
                    </a:solidFill>
                    <a:latin typeface="Calibri"/>
                    <a:ea typeface="Calibri"/>
                    <a:cs typeface="Calibri"/>
                    <a:sym typeface="Calibri"/>
                  </a:rPr>
                  <a:t>Azure</a:t>
                </a:r>
              </a:p>
            </p:txBody>
          </p:sp>
        </p:grpSp>
      </p:grpSp>
    </p:spTree>
    <p:extLst>
      <p:ext uri="{BB962C8B-B14F-4D97-AF65-F5344CB8AC3E}">
        <p14:creationId xmlns:p14="http://schemas.microsoft.com/office/powerpoint/2010/main" val="24391929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76"/>
                                        </p:tgtEl>
                                        <p:attrNameLst>
                                          <p:attrName>style.visibility</p:attrName>
                                        </p:attrNameLst>
                                      </p:cBhvr>
                                      <p:to>
                                        <p:strVal val="visible"/>
                                      </p:to>
                                    </p:set>
                                    <p:anim calcmode="lin" valueType="num">
                                      <p:cBhvr additive="base">
                                        <p:cTn id="7" dur="500"/>
                                        <p:tgtEl>
                                          <p:spTgt spid="37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 calcmode="lin" valueType="num">
                                      <p:cBhvr additive="base">
                                        <p:cTn id="10" dur="500"/>
                                        <p:tgtEl>
                                          <p:spTgt spid="390"/>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62"/>
                                        </p:tgtEl>
                                        <p:attrNameLst>
                                          <p:attrName>style.visibility</p:attrName>
                                        </p:attrNameLst>
                                      </p:cBhvr>
                                      <p:to>
                                        <p:strVal val="visible"/>
                                      </p:to>
                                    </p:set>
                                    <p:anim calcmode="lin" valueType="num">
                                      <p:cBhvr additive="base">
                                        <p:cTn id="15" dur="500"/>
                                        <p:tgtEl>
                                          <p:spTgt spid="362"/>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81"/>
                                        </p:tgtEl>
                                        <p:attrNameLst>
                                          <p:attrName>style.visibility</p:attrName>
                                        </p:attrNameLst>
                                      </p:cBhvr>
                                      <p:to>
                                        <p:strVal val="visible"/>
                                      </p:to>
                                    </p:set>
                                    <p:anim calcmode="lin" valueType="num">
                                      <p:cBhvr additive="base">
                                        <p:cTn id="20" dur="500"/>
                                        <p:tgtEl>
                                          <p:spTgt spid="381"/>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70"/>
                                        </p:tgtEl>
                                        <p:attrNameLst>
                                          <p:attrName>style.visibility</p:attrName>
                                        </p:attrNameLst>
                                      </p:cBhvr>
                                      <p:to>
                                        <p:strVal val="visible"/>
                                      </p:to>
                                    </p:set>
                                    <p:anim calcmode="lin" valueType="num">
                                      <p:cBhvr additive="base">
                                        <p:cTn id="25" dur="500"/>
                                        <p:tgtEl>
                                          <p:spTgt spid="370"/>
                                        </p:tgtEl>
                                        <p:attrNameLst>
                                          <p:attrName>ppt_x</p:attrName>
                                        </p:attrNameLst>
                                      </p:cBhvr>
                                      <p:tavLst>
                                        <p:tav tm="0">
                                          <p:val>
                                            <p:strVal val="#ppt_x-1"/>
                                          </p:val>
                                        </p:tav>
                                        <p:tav tm="100000">
                                          <p:val>
                                            <p:strVal val="#ppt_x"/>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9"/>
                                        </p:tgtEl>
                                        <p:attrNameLst>
                                          <p:attrName>style.visibility</p:attrName>
                                        </p:attrNameLst>
                                      </p:cBhvr>
                                      <p:to>
                                        <p:strVal val="visible"/>
                                      </p:to>
                                    </p:set>
                                    <p:animEffect transition="in" filter="fade">
                                      <p:cBhvr>
                                        <p:cTn id="30" dur="500"/>
                                        <p:tgtEl>
                                          <p:spTgt spid="3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2"/>
                                        </p:tgtEl>
                                        <p:attrNameLst>
                                          <p:attrName>style.visibility</p:attrName>
                                        </p:attrNameLst>
                                      </p:cBhvr>
                                      <p:to>
                                        <p:strVal val="visible"/>
                                      </p:to>
                                    </p:set>
                                    <p:animEffect transition="in" filter="fade">
                                      <p:cBhvr>
                                        <p:cTn id="35" dur="500"/>
                                        <p:tgtEl>
                                          <p:spTgt spid="3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55"/>
                                        </p:tgtEl>
                                        <p:attrNameLst>
                                          <p:attrName>style.visibility</p:attrName>
                                        </p:attrNameLst>
                                      </p:cBhvr>
                                      <p:to>
                                        <p:strVal val="visible"/>
                                      </p:to>
                                    </p:set>
                                    <p:animEffect transition="in" filter="fade">
                                      <p:cBhvr>
                                        <p:cTn id="40" dur="5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rPr>
              <a:pPr algn="ctr">
                <a:buSzPct val="25000"/>
              </a:pPr>
              <a:t>43</a:t>
            </a:fld>
            <a:endParaRPr lang="en-US" sz="900">
              <a:solidFill>
                <a:srgbClr val="A5A5A5"/>
              </a:solidFill>
            </a:endParaRPr>
          </a:p>
        </p:txBody>
      </p:sp>
      <p:sp>
        <p:nvSpPr>
          <p:cNvPr id="410" name="Shape 410"/>
          <p:cNvSpPr txBox="1"/>
          <p:nvPr/>
        </p:nvSpPr>
        <p:spPr>
          <a:xfrm>
            <a:off x="6033707" y="1015836"/>
            <a:ext cx="851915" cy="230832"/>
          </a:xfrm>
          <a:prstGeom prst="rect">
            <a:avLst/>
          </a:prstGeom>
          <a:noFill/>
          <a:ln>
            <a:noFill/>
          </a:ln>
        </p:spPr>
        <p:txBody>
          <a:bodyPr lIns="91425" tIns="45700" rIns="91425" bIns="45700" anchor="t" anchorCtr="0">
            <a:noAutofit/>
          </a:bodyPr>
          <a:lstStyle/>
          <a:p>
            <a:pPr defTabSz="914400">
              <a:buSzPct val="25000"/>
            </a:pPr>
            <a:r>
              <a:rPr lang="en-US" sz="900" kern="0">
                <a:solidFill>
                  <a:srgbClr val="FFFFFF"/>
                </a:solidFill>
                <a:latin typeface="Arial"/>
                <a:ea typeface="Arial"/>
                <a:cs typeface="Arial"/>
                <a:sym typeface="Arial"/>
              </a:rPr>
              <a:t>Spring Cloud</a:t>
            </a:r>
          </a:p>
        </p:txBody>
      </p:sp>
      <p:sp>
        <p:nvSpPr>
          <p:cNvPr id="411" name="Shape 411"/>
          <p:cNvSpPr txBox="1"/>
          <p:nvPr/>
        </p:nvSpPr>
        <p:spPr>
          <a:xfrm>
            <a:off x="6953517" y="1008809"/>
            <a:ext cx="787783" cy="230832"/>
          </a:xfrm>
          <a:prstGeom prst="rect">
            <a:avLst/>
          </a:prstGeom>
          <a:noFill/>
          <a:ln>
            <a:noFill/>
          </a:ln>
        </p:spPr>
        <p:txBody>
          <a:bodyPr lIns="91425" tIns="45700" rIns="91425" bIns="45700" anchor="t" anchorCtr="0">
            <a:noAutofit/>
          </a:bodyPr>
          <a:lstStyle/>
          <a:p>
            <a:pPr defTabSz="914400">
              <a:buSzPct val="25000"/>
            </a:pPr>
            <a:r>
              <a:rPr lang="en-US" sz="900" kern="0">
                <a:solidFill>
                  <a:srgbClr val="FFFFFF"/>
                </a:solidFill>
                <a:latin typeface="Arial"/>
                <a:ea typeface="Arial"/>
                <a:cs typeface="Arial"/>
                <a:sym typeface="Arial"/>
              </a:rPr>
              <a:t>Spring Boot</a:t>
            </a:r>
          </a:p>
        </p:txBody>
      </p:sp>
      <p:sp>
        <p:nvSpPr>
          <p:cNvPr id="412" name="Shape 412"/>
          <p:cNvSpPr txBox="1"/>
          <p:nvPr/>
        </p:nvSpPr>
        <p:spPr>
          <a:xfrm>
            <a:off x="991700" y="1112269"/>
            <a:ext cx="402674" cy="230832"/>
          </a:xfrm>
          <a:prstGeom prst="rect">
            <a:avLst/>
          </a:prstGeom>
          <a:noFill/>
          <a:ln>
            <a:noFill/>
          </a:ln>
        </p:spPr>
        <p:txBody>
          <a:bodyPr lIns="91425" tIns="45700" rIns="91425" bIns="45700" anchor="t" anchorCtr="0">
            <a:noAutofit/>
          </a:bodyPr>
          <a:lstStyle/>
          <a:p>
            <a:pPr algn="ctr" defTabSz="914400">
              <a:buSzPct val="25000"/>
            </a:pPr>
            <a:r>
              <a:rPr lang="en-US" sz="900" kern="0">
                <a:solidFill>
                  <a:srgbClr val="FFFFFF"/>
                </a:solidFill>
                <a:latin typeface="Arial"/>
                <a:ea typeface="Arial"/>
                <a:cs typeface="Arial"/>
                <a:sym typeface="Arial"/>
              </a:rPr>
              <a:t>Dev</a:t>
            </a:r>
          </a:p>
        </p:txBody>
      </p:sp>
      <p:pic>
        <p:nvPicPr>
          <p:cNvPr id="413" name="Shape 413"/>
          <p:cNvPicPr preferRelativeResize="0"/>
          <p:nvPr/>
        </p:nvPicPr>
        <p:blipFill rotWithShape="1">
          <a:blip r:embed="rId3">
            <a:alphaModFix/>
          </a:blip>
          <a:srcRect/>
          <a:stretch/>
        </p:blipFill>
        <p:spPr>
          <a:xfrm>
            <a:off x="1092103" y="564916"/>
            <a:ext cx="206707" cy="553442"/>
          </a:xfrm>
          <a:prstGeom prst="rect">
            <a:avLst/>
          </a:prstGeom>
          <a:noFill/>
          <a:ln>
            <a:noFill/>
          </a:ln>
        </p:spPr>
      </p:pic>
      <p:pic>
        <p:nvPicPr>
          <p:cNvPr id="414" name="Shape 414"/>
          <p:cNvPicPr preferRelativeResize="0"/>
          <p:nvPr/>
        </p:nvPicPr>
        <p:blipFill rotWithShape="1">
          <a:blip r:embed="rId4">
            <a:alphaModFix/>
          </a:blip>
          <a:srcRect/>
          <a:stretch/>
        </p:blipFill>
        <p:spPr>
          <a:xfrm>
            <a:off x="7069145" y="552933"/>
            <a:ext cx="487255" cy="487255"/>
          </a:xfrm>
          <a:prstGeom prst="rect">
            <a:avLst/>
          </a:prstGeom>
          <a:noFill/>
          <a:ln>
            <a:noFill/>
          </a:ln>
        </p:spPr>
      </p:pic>
      <p:pic>
        <p:nvPicPr>
          <p:cNvPr id="415" name="Shape 415"/>
          <p:cNvPicPr preferRelativeResize="0"/>
          <p:nvPr/>
        </p:nvPicPr>
        <p:blipFill rotWithShape="1">
          <a:blip r:embed="rId5">
            <a:alphaModFix/>
          </a:blip>
          <a:srcRect/>
          <a:stretch/>
        </p:blipFill>
        <p:spPr>
          <a:xfrm>
            <a:off x="6150328" y="529731"/>
            <a:ext cx="582146" cy="582146"/>
          </a:xfrm>
          <a:prstGeom prst="rect">
            <a:avLst/>
          </a:prstGeom>
          <a:noFill/>
          <a:ln>
            <a:noFill/>
          </a:ln>
        </p:spPr>
      </p:pic>
      <p:sp>
        <p:nvSpPr>
          <p:cNvPr id="416" name="Shape 416"/>
          <p:cNvSpPr/>
          <p:nvPr/>
        </p:nvSpPr>
        <p:spPr>
          <a:xfrm>
            <a:off x="2569075" y="557404"/>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400" kern="0">
                <a:solidFill>
                  <a:srgbClr val="FFFFFF"/>
                </a:solidFill>
                <a:latin typeface="Arial"/>
                <a:ea typeface="Arial"/>
                <a:cs typeface="Arial"/>
                <a:sym typeface="Arial"/>
              </a:rPr>
              <a:t>Application Framework</a:t>
            </a:r>
          </a:p>
        </p:txBody>
      </p:sp>
      <p:sp>
        <p:nvSpPr>
          <p:cNvPr id="417" name="Shape 417"/>
          <p:cNvSpPr/>
          <p:nvPr/>
        </p:nvSpPr>
        <p:spPr>
          <a:xfrm>
            <a:off x="421585" y="357636"/>
            <a:ext cx="8429650" cy="1066215"/>
          </a:xfrm>
          <a:prstGeom prst="roundRect">
            <a:avLst>
              <a:gd name="adj" fmla="val 16667"/>
            </a:avLst>
          </a:prstGeom>
          <a:noFill/>
          <a:ln w="19050" cap="flat" cmpd="sng">
            <a:solidFill>
              <a:srgbClr val="FFFF00"/>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grpSp>
        <p:nvGrpSpPr>
          <p:cNvPr id="418" name="Shape 418"/>
          <p:cNvGrpSpPr/>
          <p:nvPr/>
        </p:nvGrpSpPr>
        <p:grpSpPr>
          <a:xfrm>
            <a:off x="487749" y="1607662"/>
            <a:ext cx="4009908" cy="3239117"/>
            <a:chOff x="487749" y="1607662"/>
            <a:chExt cx="4009908" cy="3239117"/>
          </a:xfrm>
        </p:grpSpPr>
        <p:grpSp>
          <p:nvGrpSpPr>
            <p:cNvPr id="419" name="Shape 419"/>
            <p:cNvGrpSpPr/>
            <p:nvPr/>
          </p:nvGrpSpPr>
          <p:grpSpPr>
            <a:xfrm>
              <a:off x="546831" y="1607662"/>
              <a:ext cx="3698277" cy="1300878"/>
              <a:chOff x="546831" y="2595951"/>
              <a:chExt cx="3698277" cy="1300878"/>
            </a:xfrm>
          </p:grpSpPr>
          <p:sp>
            <p:nvSpPr>
              <p:cNvPr id="420" name="Shape 420"/>
              <p:cNvSpPr/>
              <p:nvPr/>
            </p:nvSpPr>
            <p:spPr>
              <a:xfrm>
                <a:off x="546831" y="2855127"/>
                <a:ext cx="2226917" cy="492442"/>
              </a:xfrm>
              <a:prstGeom prst="rect">
                <a:avLst/>
              </a:prstGeom>
              <a:noFill/>
              <a:ln>
                <a:noFill/>
              </a:ln>
            </p:spPr>
            <p:txBody>
              <a:bodyPr lIns="91425" tIns="45700" rIns="91425" bIns="45700" anchor="t" anchorCtr="0">
                <a:noAutofit/>
              </a:bodyPr>
              <a:lstStyle/>
              <a:p>
                <a:pPr defTabSz="914400">
                  <a:buSzPct val="25000"/>
                </a:pPr>
                <a:r>
                  <a:rPr lang="en-US" sz="2600" b="1" kern="0">
                    <a:solidFill>
                      <a:srgbClr val="FFFFFF"/>
                    </a:solidFill>
                    <a:latin typeface="Arial"/>
                    <a:ea typeface="Arial"/>
                    <a:cs typeface="Arial"/>
                    <a:sym typeface="Arial"/>
                  </a:rPr>
                  <a:t>Spring Boot</a:t>
                </a:r>
              </a:p>
            </p:txBody>
          </p:sp>
          <p:pic>
            <p:nvPicPr>
              <p:cNvPr id="421" name="Shape 421"/>
              <p:cNvPicPr preferRelativeResize="0"/>
              <p:nvPr/>
            </p:nvPicPr>
            <p:blipFill rotWithShape="1">
              <a:blip r:embed="rId6">
                <a:alphaModFix/>
              </a:blip>
              <a:srcRect/>
              <a:stretch/>
            </p:blipFill>
            <p:spPr>
              <a:xfrm>
                <a:off x="2623200" y="2595951"/>
                <a:ext cx="914958" cy="914958"/>
              </a:xfrm>
              <a:prstGeom prst="rect">
                <a:avLst/>
              </a:prstGeom>
              <a:noFill/>
              <a:ln>
                <a:noFill/>
              </a:ln>
            </p:spPr>
          </p:pic>
          <p:sp>
            <p:nvSpPr>
              <p:cNvPr id="422" name="Shape 422"/>
              <p:cNvSpPr/>
              <p:nvPr/>
            </p:nvSpPr>
            <p:spPr>
              <a:xfrm>
                <a:off x="1283900" y="3527498"/>
                <a:ext cx="2961208" cy="369332"/>
              </a:xfrm>
              <a:prstGeom prst="rect">
                <a:avLst/>
              </a:prstGeom>
              <a:noFill/>
              <a:ln>
                <a:noFill/>
              </a:ln>
            </p:spPr>
            <p:txBody>
              <a:bodyPr lIns="91425" tIns="45700" rIns="91425" bIns="45700" anchor="t" anchorCtr="0">
                <a:noAutofit/>
              </a:bodyPr>
              <a:lstStyle/>
              <a:p>
                <a:pPr defTabSz="914400">
                  <a:buSzPct val="25000"/>
                </a:pPr>
                <a:r>
                  <a:rPr lang="en-US" kern="0">
                    <a:solidFill>
                      <a:srgbClr val="FFFFFF"/>
                    </a:solidFill>
                    <a:latin typeface="Arial"/>
                    <a:ea typeface="Arial"/>
                    <a:cs typeface="Arial"/>
                    <a:sym typeface="Arial"/>
                  </a:rPr>
                  <a:t>From 0 to app in &lt; 5 min</a:t>
                </a:r>
              </a:p>
            </p:txBody>
          </p:sp>
        </p:grpSp>
        <p:sp>
          <p:nvSpPr>
            <p:cNvPr id="423" name="Shape 423"/>
            <p:cNvSpPr/>
            <p:nvPr/>
          </p:nvSpPr>
          <p:spPr>
            <a:xfrm>
              <a:off x="487749" y="3092453"/>
              <a:ext cx="4009908" cy="1754327"/>
            </a:xfrm>
            <a:prstGeom prst="rect">
              <a:avLst/>
            </a:prstGeom>
            <a:noFill/>
            <a:ln>
              <a:noFill/>
            </a:ln>
          </p:spPr>
          <p:txBody>
            <a:bodyPr lIns="91425" tIns="45700" rIns="91425" bIns="45700" anchor="t" anchorCtr="0">
              <a:noAutofit/>
            </a:bodyPr>
            <a:lstStyle/>
            <a:p>
              <a:pPr defTabSz="914400">
                <a:buSzPct val="25000"/>
              </a:pPr>
              <a:r>
                <a:rPr lang="en-US" sz="1200" kern="0">
                  <a:solidFill>
                    <a:srgbClr val="FFFFFF"/>
                  </a:solidFill>
                  <a:latin typeface="Calibri"/>
                  <a:ea typeface="Calibri"/>
                  <a:cs typeface="Calibri"/>
                  <a:sym typeface="Calibri"/>
                </a:rPr>
                <a:t>Spring Boot provides</a:t>
              </a:r>
            </a:p>
            <a:p>
              <a:pPr marL="285750" indent="-285750" defTabSz="914400">
                <a:buClr>
                  <a:srgbClr val="FFFFFF"/>
                </a:buClr>
                <a:buSzPct val="100000"/>
                <a:buFont typeface="Arial"/>
                <a:buChar char="•"/>
              </a:pPr>
              <a:r>
                <a:rPr lang="en-US" sz="1200" kern="0">
                  <a:solidFill>
                    <a:srgbClr val="FFFFFF"/>
                  </a:solidFill>
                  <a:latin typeface="Calibri"/>
                  <a:ea typeface="Calibri"/>
                  <a:cs typeface="Calibri"/>
                  <a:sym typeface="Calibri"/>
                </a:rPr>
                <a:t>A single point of focus (as opposed to large collection of spring-* projects)</a:t>
              </a:r>
            </a:p>
            <a:p>
              <a:pPr marL="285750" indent="-285750" defTabSz="914400">
                <a:buClr>
                  <a:srgbClr val="FFFFFF"/>
                </a:buClr>
                <a:buSzPct val="100000"/>
                <a:buFont typeface="Arial"/>
                <a:buChar char="•"/>
              </a:pPr>
              <a:r>
                <a:rPr lang="en-US" sz="1200" kern="0">
                  <a:solidFill>
                    <a:srgbClr val="FFFFFF"/>
                  </a:solidFill>
                  <a:latin typeface="Calibri"/>
                  <a:ea typeface="Calibri"/>
                  <a:cs typeface="Calibri"/>
                  <a:sym typeface="Calibri"/>
                </a:rPr>
                <a:t>Prebuild “starters”</a:t>
              </a:r>
            </a:p>
            <a:p>
              <a:pPr marL="285750" indent="-285750" defTabSz="914400">
                <a:buClr>
                  <a:srgbClr val="FFFFFF"/>
                </a:buClr>
                <a:buSzPct val="100000"/>
                <a:buFont typeface="Arial"/>
                <a:buChar char="•"/>
              </a:pPr>
              <a:r>
                <a:rPr lang="en-US" sz="1200" kern="0">
                  <a:solidFill>
                    <a:srgbClr val="FFFFFF"/>
                  </a:solidFill>
                  <a:latin typeface="Calibri"/>
                  <a:ea typeface="Calibri"/>
                  <a:cs typeface="Calibri"/>
                  <a:sym typeface="Calibri"/>
                </a:rPr>
                <a:t>Common non-functional requirements for a “real” application</a:t>
              </a:r>
            </a:p>
            <a:p>
              <a:pPr marL="285750" indent="-285750" defTabSz="914400">
                <a:buClr>
                  <a:srgbClr val="FFFFFF"/>
                </a:buClr>
                <a:buSzPct val="100000"/>
                <a:buFont typeface="Arial"/>
                <a:buChar char="•"/>
              </a:pPr>
              <a:r>
                <a:rPr lang="en-US" sz="1200" kern="0">
                  <a:solidFill>
                    <a:srgbClr val="FFFFFF"/>
                  </a:solidFill>
                  <a:latin typeface="Calibri"/>
                  <a:ea typeface="Calibri"/>
                  <a:cs typeface="Calibri"/>
                  <a:sym typeface="Calibri"/>
                </a:rPr>
                <a:t>Exposes a lot of useful features by default</a:t>
              </a:r>
            </a:p>
            <a:p>
              <a:pPr marL="285750" indent="-285750" defTabSz="914400">
                <a:buClr>
                  <a:srgbClr val="FFFFFF"/>
                </a:buClr>
                <a:buSzPct val="100000"/>
                <a:buFont typeface="Arial"/>
                <a:buChar char="•"/>
              </a:pPr>
              <a:r>
                <a:rPr lang="en-US" sz="1200" kern="0">
                  <a:solidFill>
                    <a:srgbClr val="FFFFFF"/>
                  </a:solidFill>
                  <a:latin typeface="Calibri"/>
                  <a:ea typeface="Calibri"/>
                  <a:cs typeface="Calibri"/>
                  <a:sym typeface="Calibri"/>
                </a:rPr>
                <a:t>Gets out of the way quickly if you want to change defaults</a:t>
              </a:r>
            </a:p>
          </p:txBody>
        </p:sp>
      </p:grpSp>
      <p:sp>
        <p:nvSpPr>
          <p:cNvPr id="424" name="Shape 424"/>
          <p:cNvSpPr txBox="1"/>
          <p:nvPr/>
        </p:nvSpPr>
        <p:spPr>
          <a:xfrm>
            <a:off x="-830384" y="3409462"/>
            <a:ext cx="184666" cy="369332"/>
          </a:xfrm>
          <a:prstGeom prst="rect">
            <a:avLst/>
          </a:prstGeom>
          <a:noFill/>
          <a:ln>
            <a:noFill/>
          </a:ln>
        </p:spPr>
        <p:txBody>
          <a:bodyPr lIns="91425" tIns="45700" rIns="91425" bIns="45700" anchor="t" anchorCtr="0">
            <a:noAutofit/>
          </a:bodyPr>
          <a:lstStyle/>
          <a:p>
            <a:pPr defTabSz="914400"/>
            <a:endParaRPr kern="0">
              <a:solidFill>
                <a:srgbClr val="000000"/>
              </a:solidFill>
              <a:latin typeface="Calibri"/>
              <a:ea typeface="Calibri"/>
              <a:cs typeface="Calibri"/>
              <a:sym typeface="Calibri"/>
            </a:endParaRPr>
          </a:p>
        </p:txBody>
      </p:sp>
      <p:pic>
        <p:nvPicPr>
          <p:cNvPr id="425" name="Shape 425"/>
          <p:cNvPicPr preferRelativeResize="0"/>
          <p:nvPr/>
        </p:nvPicPr>
        <p:blipFill rotWithShape="1">
          <a:blip r:embed="rId7">
            <a:alphaModFix/>
          </a:blip>
          <a:srcRect/>
          <a:stretch/>
        </p:blipFill>
        <p:spPr>
          <a:xfrm>
            <a:off x="4894385" y="1498028"/>
            <a:ext cx="3927543" cy="3119237"/>
          </a:xfrm>
          <a:prstGeom prst="rect">
            <a:avLst/>
          </a:prstGeom>
          <a:noFill/>
          <a:ln>
            <a:noFill/>
          </a:ln>
        </p:spPr>
      </p:pic>
    </p:spTree>
    <p:extLst>
      <p:ext uri="{BB962C8B-B14F-4D97-AF65-F5344CB8AC3E}">
        <p14:creationId xmlns:p14="http://schemas.microsoft.com/office/powerpoint/2010/main" val="1596710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 calcmode="lin" valueType="num">
                                      <p:cBhvr additive="base">
                                        <p:cTn id="7" dur="500"/>
                                        <p:tgtEl>
                                          <p:spTgt spid="41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5"/>
                                        </p:tgtEl>
                                        <p:attrNameLst>
                                          <p:attrName>style.visibility</p:attrName>
                                        </p:attrNameLst>
                                      </p:cBhvr>
                                      <p:to>
                                        <p:strVal val="visible"/>
                                      </p:to>
                                    </p:set>
                                    <p:anim calcmode="lin" valueType="num">
                                      <p:cBhvr additive="base">
                                        <p:cTn id="12" dur="500"/>
                                        <p:tgtEl>
                                          <p:spTgt spid="4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p:cNvPicPr preferRelativeResize="0"/>
          <p:nvPr/>
        </p:nvPicPr>
        <p:blipFill rotWithShape="1">
          <a:blip r:embed="rId3">
            <a:alphaModFix/>
          </a:blip>
          <a:srcRect t="15584"/>
          <a:stretch/>
        </p:blipFill>
        <p:spPr>
          <a:xfrm>
            <a:off x="0" y="0"/>
            <a:ext cx="9144000" cy="5143499"/>
          </a:xfrm>
          <a:prstGeom prst="rect">
            <a:avLst/>
          </a:prstGeom>
          <a:noFill/>
          <a:ln>
            <a:noFill/>
          </a:ln>
        </p:spPr>
      </p:pic>
      <p:sp>
        <p:nvSpPr>
          <p:cNvPr id="431" name="Shape 431"/>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lIns="68575" tIns="34275" rIns="68575" bIns="34275" anchor="ctr" anchorCtr="0">
            <a:noAutofit/>
          </a:bodyPr>
          <a:lstStyle/>
          <a:p>
            <a:pPr algn="ctr" defTabSz="914400"/>
            <a:endParaRPr kern="0">
              <a:solidFill>
                <a:srgbClr val="FFFFFF"/>
              </a:solidFill>
              <a:latin typeface="Calibri"/>
              <a:ea typeface="Calibri"/>
              <a:cs typeface="Calibri"/>
              <a:sym typeface="Calibri"/>
            </a:endParaRPr>
          </a:p>
        </p:txBody>
      </p:sp>
      <p:grpSp>
        <p:nvGrpSpPr>
          <p:cNvPr id="432" name="Shape 432"/>
          <p:cNvGrpSpPr/>
          <p:nvPr/>
        </p:nvGrpSpPr>
        <p:grpSpPr>
          <a:xfrm>
            <a:off x="3754005" y="2328640"/>
            <a:ext cx="1187449" cy="800194"/>
            <a:chOff x="1314450" y="2381250"/>
            <a:chExt cx="1847849" cy="1245222"/>
          </a:xfrm>
        </p:grpSpPr>
        <p:sp>
          <p:nvSpPr>
            <p:cNvPr id="433" name="Shape 433"/>
            <p:cNvSpPr/>
            <p:nvPr/>
          </p:nvSpPr>
          <p:spPr>
            <a:xfrm>
              <a:off x="1752600" y="2806700"/>
              <a:ext cx="1028700" cy="635000"/>
            </a:xfrm>
            <a:prstGeom prst="roundRect">
              <a:avLst>
                <a:gd name="adj" fmla="val 16667"/>
              </a:avLst>
            </a:prstGeom>
            <a:solidFill>
              <a:schemeClr val="lt1"/>
            </a:solidFill>
            <a:ln>
              <a:noFill/>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pic>
          <p:nvPicPr>
            <p:cNvPr id="434" name="Shape 434"/>
            <p:cNvPicPr preferRelativeResize="0"/>
            <p:nvPr/>
          </p:nvPicPr>
          <p:blipFill rotWithShape="1">
            <a:blip r:embed="rId4">
              <a:alphaModFix/>
            </a:blip>
            <a:srcRect/>
            <a:stretch/>
          </p:blipFill>
          <p:spPr>
            <a:xfrm>
              <a:off x="1314450" y="2381250"/>
              <a:ext cx="1847849" cy="1245222"/>
            </a:xfrm>
            <a:prstGeom prst="rect">
              <a:avLst/>
            </a:prstGeom>
            <a:noFill/>
            <a:ln>
              <a:noFill/>
            </a:ln>
          </p:spPr>
        </p:pic>
      </p:grpSp>
      <p:cxnSp>
        <p:nvCxnSpPr>
          <p:cNvPr id="435" name="Shape 435"/>
          <p:cNvCxnSpPr/>
          <p:nvPr/>
        </p:nvCxnSpPr>
        <p:spPr>
          <a:xfrm>
            <a:off x="596900" y="2111130"/>
            <a:ext cx="7848599" cy="1587"/>
          </a:xfrm>
          <a:prstGeom prst="straightConnector1">
            <a:avLst/>
          </a:prstGeom>
          <a:noFill/>
          <a:ln w="22225" cap="flat" cmpd="sng">
            <a:solidFill>
              <a:schemeClr val="accent1"/>
            </a:solidFill>
            <a:prstDash val="solid"/>
            <a:round/>
            <a:headEnd type="none" w="med" len="med"/>
            <a:tailEnd type="none" w="med" len="med"/>
          </a:ln>
        </p:spPr>
      </p:cxnSp>
      <p:cxnSp>
        <p:nvCxnSpPr>
          <p:cNvPr id="436" name="Shape 436"/>
          <p:cNvCxnSpPr/>
          <p:nvPr/>
        </p:nvCxnSpPr>
        <p:spPr>
          <a:xfrm>
            <a:off x="596900" y="3428753"/>
            <a:ext cx="7848599" cy="1587"/>
          </a:xfrm>
          <a:prstGeom prst="straightConnector1">
            <a:avLst/>
          </a:prstGeom>
          <a:noFill/>
          <a:ln w="22225" cap="flat" cmpd="sng">
            <a:solidFill>
              <a:schemeClr val="accent1"/>
            </a:solidFill>
            <a:prstDash val="solid"/>
            <a:round/>
            <a:headEnd type="none" w="med" len="med"/>
            <a:tailEnd type="none" w="med" len="med"/>
          </a:ln>
        </p:spPr>
      </p:cxnSp>
      <p:sp>
        <p:nvSpPr>
          <p:cNvPr id="437" name="Shape 437"/>
          <p:cNvSpPr txBox="1"/>
          <p:nvPr/>
        </p:nvSpPr>
        <p:spPr>
          <a:xfrm>
            <a:off x="1820793" y="1336858"/>
            <a:ext cx="5209486" cy="460500"/>
          </a:xfrm>
          <a:prstGeom prst="rect">
            <a:avLst/>
          </a:prstGeom>
          <a:noFill/>
          <a:ln>
            <a:noFill/>
          </a:ln>
        </p:spPr>
        <p:txBody>
          <a:bodyPr lIns="0" tIns="0" rIns="0" bIns="0" anchor="t" anchorCtr="0">
            <a:noAutofit/>
          </a:bodyPr>
          <a:lstStyle/>
          <a:p>
            <a:pPr algn="just" defTabSz="914400">
              <a:lnSpc>
                <a:spcPct val="90000"/>
              </a:lnSpc>
            </a:pPr>
            <a:endParaRPr sz="4500" b="1" kern="0">
              <a:solidFill>
                <a:srgbClr val="008881"/>
              </a:solidFill>
              <a:latin typeface="Calibri"/>
              <a:ea typeface="Calibri"/>
              <a:cs typeface="Calibri"/>
              <a:sym typeface="Calibri"/>
            </a:endParaRPr>
          </a:p>
        </p:txBody>
      </p:sp>
      <p:sp>
        <p:nvSpPr>
          <p:cNvPr id="438" name="Shape 438"/>
          <p:cNvSpPr txBox="1"/>
          <p:nvPr/>
        </p:nvSpPr>
        <p:spPr>
          <a:xfrm>
            <a:off x="205956" y="1396070"/>
            <a:ext cx="8410499" cy="460500"/>
          </a:xfrm>
          <a:prstGeom prst="rect">
            <a:avLst/>
          </a:prstGeom>
          <a:noFill/>
          <a:ln>
            <a:noFill/>
          </a:ln>
        </p:spPr>
        <p:txBody>
          <a:bodyPr lIns="0" tIns="0" rIns="0" bIns="0" anchor="t" anchorCtr="0">
            <a:noAutofit/>
          </a:bodyPr>
          <a:lstStyle/>
          <a:p>
            <a:pPr algn="ctr" defTabSz="914400">
              <a:lnSpc>
                <a:spcPct val="90000"/>
              </a:lnSpc>
              <a:buClr>
                <a:srgbClr val="74CEC7"/>
              </a:buClr>
              <a:buSzPct val="25000"/>
              <a:buFont typeface="Arial"/>
              <a:buNone/>
            </a:pPr>
            <a:r>
              <a:rPr lang="en-US" sz="3200" b="1" kern="0">
                <a:solidFill>
                  <a:srgbClr val="74CEC7"/>
                </a:solidFill>
                <a:latin typeface="Arial"/>
                <a:ea typeface="Arial"/>
                <a:cs typeface="Arial"/>
                <a:sym typeface="Arial"/>
              </a:rPr>
              <a:t>D E M O</a:t>
            </a:r>
          </a:p>
        </p:txBody>
      </p:sp>
    </p:spTree>
    <p:extLst>
      <p:ext uri="{BB962C8B-B14F-4D97-AF65-F5344CB8AC3E}">
        <p14:creationId xmlns:p14="http://schemas.microsoft.com/office/powerpoint/2010/main" val="38875129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defTabSz="914400">
              <a:defRPr sz="1800">
                <a:solidFill>
                  <a:srgbClr val="000000"/>
                </a:solidFill>
                <a:uFillTx/>
              </a:defRPr>
            </a:pPr>
            <a:fld id="{86CB4B4D-7CA3-9044-876B-883B54F8677D}" type="slidenum">
              <a:rPr sz="800" kern="0">
                <a:solidFill>
                  <a:srgbClr val="808080"/>
                </a:solidFill>
                <a:uFill>
                  <a:solidFill>
                    <a:srgbClr val="808080"/>
                  </a:solidFill>
                </a:uFill>
                <a:latin typeface="Arial"/>
                <a:ea typeface="Arial"/>
                <a:cs typeface="Arial"/>
                <a:sym typeface="Arial"/>
                <a:rtl val="0"/>
              </a:rPr>
              <a:pPr defTabSz="914400">
                <a:defRPr sz="1800">
                  <a:solidFill>
                    <a:srgbClr val="000000"/>
                  </a:solidFill>
                  <a:uFillTx/>
                </a:defRPr>
              </a:pPr>
              <a:t>45</a:t>
            </a:fld>
            <a:endParaRPr sz="800" kern="0">
              <a:solidFill>
                <a:srgbClr val="808080"/>
              </a:solidFill>
              <a:uFill>
                <a:solidFill>
                  <a:srgbClr val="808080"/>
                </a:solidFill>
              </a:uFill>
              <a:latin typeface="Arial"/>
              <a:ea typeface="Arial"/>
              <a:cs typeface="Arial"/>
              <a:sym typeface="Arial"/>
              <a:rtl val="0"/>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2800" b="1" kern="1200" dirty="0">
                <a:solidFill>
                  <a:schemeClr val="bg1"/>
                </a:solidFill>
                <a:ea typeface="+mj-ea"/>
              </a:rPr>
              <a:t>Companies</a:t>
            </a:r>
            <a:r>
              <a:rPr lang="en-US" sz="3200" dirty="0" smtClean="0">
                <a:solidFill>
                  <a:schemeClr val="bg1"/>
                </a:solidFill>
              </a:rPr>
              <a:t> want to be </a:t>
            </a:r>
            <a:r>
              <a:rPr lang="en-US" sz="3200" b="1" dirty="0" smtClean="0">
                <a:solidFill>
                  <a:schemeClr val="bg1"/>
                </a:solidFill>
              </a:rPr>
              <a:t>fast</a:t>
            </a:r>
            <a:r>
              <a:rPr lang="en-US" sz="3200" dirty="0" smtClean="0">
                <a:solidFill>
                  <a:schemeClr val="bg1"/>
                </a:solidFill>
              </a:rPr>
              <a:t> like Netflix</a:t>
            </a:r>
            <a:endParaRPr sz="3200" b="1" dirty="0">
              <a:solidFill>
                <a:schemeClr val="bg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pPr defTabSz="914400"/>
            <a:r>
              <a:rPr lang="en-US" sz="1400" kern="0" dirty="0" smtClean="0">
                <a:solidFill>
                  <a:srgbClr val="3EA7BC"/>
                </a:solidFill>
                <a:latin typeface="Arial"/>
                <a:ea typeface="Arial"/>
                <a:cs typeface="Arial"/>
                <a:sym typeface="Arial"/>
                <a:rtl val="0"/>
              </a:rPr>
              <a:t>“Velocity on the JVM is </a:t>
            </a:r>
            <a:r>
              <a:rPr lang="en-US" sz="1400" kern="0" dirty="0">
                <a:solidFill>
                  <a:srgbClr val="3EA7BC"/>
                </a:solidFill>
                <a:latin typeface="Arial"/>
                <a:ea typeface="Arial"/>
                <a:cs typeface="Arial"/>
                <a:sym typeface="Arial"/>
                <a:rtl val="0"/>
              </a:rPr>
              <a:t>the Killer </a:t>
            </a:r>
            <a:r>
              <a:rPr lang="en-US" sz="1400" kern="0" dirty="0" smtClean="0">
                <a:solidFill>
                  <a:srgbClr val="3EA7BC"/>
                </a:solidFill>
                <a:latin typeface="Arial"/>
                <a:ea typeface="Arial"/>
                <a:cs typeface="Arial"/>
                <a:sym typeface="Arial"/>
                <a:rtl val="0"/>
              </a:rPr>
              <a:t>App”</a:t>
            </a:r>
          </a:p>
          <a:p>
            <a:pPr defTabSz="914400"/>
            <a:r>
              <a:rPr lang="en-US" sz="1400" kern="0" dirty="0" smtClean="0">
                <a:solidFill>
                  <a:srgbClr val="3EA7BC"/>
                </a:solidFill>
                <a:latin typeface="Arial"/>
                <a:ea typeface="Arial"/>
                <a:cs typeface="Arial"/>
                <a:sym typeface="Arial"/>
                <a:rtl val="0"/>
              </a:rPr>
              <a:t>- Andy Glover (Netflix </a:t>
            </a:r>
            <a:r>
              <a:rPr lang="en-US" sz="1400" kern="0" dirty="0" err="1" smtClean="0">
                <a:solidFill>
                  <a:srgbClr val="3EA7BC"/>
                </a:solidFill>
                <a:latin typeface="Arial"/>
                <a:ea typeface="Arial"/>
                <a:cs typeface="Arial"/>
                <a:sym typeface="Arial"/>
                <a:rtl val="0"/>
              </a:rPr>
              <a:t>Eng</a:t>
            </a:r>
            <a:r>
              <a:rPr lang="en-US" sz="1400" kern="0" dirty="0" smtClean="0">
                <a:solidFill>
                  <a:srgbClr val="3EA7BC"/>
                </a:solidFill>
                <a:latin typeface="Arial"/>
                <a:ea typeface="Arial"/>
                <a:cs typeface="Arial"/>
                <a:sym typeface="Arial"/>
                <a:rtl val="0"/>
              </a:rPr>
              <a:t>) @ SpringOne2GX 2014 Keynote</a:t>
            </a:r>
          </a:p>
          <a:p>
            <a:pPr defTabSz="914400"/>
            <a:r>
              <a:rPr lang="en-US" sz="1000" kern="0" dirty="0">
                <a:solidFill>
                  <a:srgbClr val="3EA7BC"/>
                </a:solidFill>
                <a:latin typeface="Arial"/>
                <a:ea typeface="Arial"/>
                <a:cs typeface="Arial"/>
                <a:sym typeface="Arial"/>
                <a:rtl val="0"/>
              </a:rPr>
              <a:t>https://youtu.be/xU267-YHN5c?t=1938</a:t>
            </a:r>
            <a:endParaRPr lang="en-US" sz="1000" kern="0" dirty="0" smtClean="0">
              <a:solidFill>
                <a:srgbClr val="3EA7BC"/>
              </a:solidFill>
              <a:latin typeface="Arial"/>
              <a:ea typeface="Arial"/>
              <a:cs typeface="Arial"/>
              <a:sym typeface="Arial"/>
              <a:rtl val="0"/>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defTabSz="914400"/>
            <a:r>
              <a:rPr lang="en-US" sz="9600" kern="0" dirty="0" smtClean="0">
                <a:ln w="0"/>
                <a:solidFill>
                  <a:srgbClr val="33928A"/>
                </a:solidFill>
                <a:effectLst>
                  <a:outerShdw blurRad="38100" dist="25400" dir="5400000" algn="ctr" rotWithShape="0">
                    <a:srgbClr val="6E747A">
                      <a:alpha val="43000"/>
                    </a:srgbClr>
                  </a:outerShdw>
                </a:effectLst>
                <a:latin typeface="Arial"/>
                <a:ea typeface="Arial"/>
                <a:cs typeface="Arial"/>
                <a:sym typeface="Arial"/>
                <a:rtl val="0"/>
              </a:rPr>
              <a:t>“</a:t>
            </a:r>
            <a:endParaRPr lang="en-US" sz="9600" kern="0" dirty="0">
              <a:ln w="0"/>
              <a:solidFill>
                <a:srgbClr val="33928A"/>
              </a:solidFill>
              <a:effectLst>
                <a:outerShdw blurRad="38100" dist="25400" dir="5400000" algn="ctr" rotWithShape="0">
                  <a:srgbClr val="6E747A">
                    <a:alpha val="43000"/>
                  </a:srgbClr>
                </a:outerShdw>
              </a:effectLst>
              <a:latin typeface="Arial"/>
              <a:ea typeface="Arial"/>
              <a:cs typeface="Arial"/>
              <a:sym typeface="Arial"/>
              <a:rtl val="0"/>
            </a:endParaRPr>
          </a:p>
        </p:txBody>
      </p:sp>
    </p:spTree>
    <p:extLst>
      <p:ext uri="{BB962C8B-B14F-4D97-AF65-F5344CB8AC3E}">
        <p14:creationId xmlns:p14="http://schemas.microsoft.com/office/powerpoint/2010/main" val="4233765913"/>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Shape 443"/>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444" name="Shape 444"/>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445" name="Shape 445"/>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446" name="Shape 446"/>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447" name="Shape 447"/>
          <p:cNvPicPr preferRelativeResize="0"/>
          <p:nvPr/>
        </p:nvPicPr>
        <p:blipFill rotWithShape="1">
          <a:blip r:embed="rId7">
            <a:alphaModFix/>
          </a:blip>
          <a:srcRect/>
          <a:stretch/>
        </p:blipFill>
        <p:spPr>
          <a:xfrm>
            <a:off x="625166" y="1966264"/>
            <a:ext cx="1066199" cy="1066199"/>
          </a:xfrm>
          <a:prstGeom prst="rect">
            <a:avLst/>
          </a:prstGeom>
          <a:noFill/>
          <a:ln>
            <a:noFill/>
          </a:ln>
        </p:spPr>
      </p:pic>
      <p:pic>
        <p:nvPicPr>
          <p:cNvPr id="448" name="Shape 448"/>
          <p:cNvPicPr preferRelativeResize="0"/>
          <p:nvPr/>
        </p:nvPicPr>
        <p:blipFill rotWithShape="1">
          <a:blip r:embed="rId8">
            <a:alphaModFix/>
          </a:blip>
          <a:srcRect/>
          <a:stretch/>
        </p:blipFill>
        <p:spPr>
          <a:xfrm>
            <a:off x="2161158" y="2052475"/>
            <a:ext cx="893698" cy="893698"/>
          </a:xfrm>
          <a:prstGeom prst="rect">
            <a:avLst/>
          </a:prstGeom>
          <a:noFill/>
          <a:ln>
            <a:noFill/>
          </a:ln>
        </p:spPr>
      </p:pic>
      <p:sp>
        <p:nvSpPr>
          <p:cNvPr id="449" name="Shape 449"/>
          <p:cNvSpPr txBox="1"/>
          <p:nvPr/>
        </p:nvSpPr>
        <p:spPr>
          <a:xfrm>
            <a:off x="884374" y="3189880"/>
            <a:ext cx="534000" cy="307800"/>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sz="1400" kern="0">
                <a:solidFill>
                  <a:srgbClr val="FFFFFF"/>
                </a:solidFill>
                <a:latin typeface="Arial"/>
                <a:ea typeface="Arial"/>
                <a:cs typeface="Arial"/>
                <a:sym typeface="Arial"/>
              </a:rPr>
              <a:t>core</a:t>
            </a:r>
          </a:p>
        </p:txBody>
      </p:sp>
      <p:sp>
        <p:nvSpPr>
          <p:cNvPr id="450" name="Shape 450"/>
          <p:cNvSpPr txBox="1"/>
          <p:nvPr/>
        </p:nvSpPr>
        <p:spPr>
          <a:xfrm>
            <a:off x="2338183" y="3189880"/>
            <a:ext cx="534000" cy="307800"/>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sz="1400" kern="0">
                <a:solidFill>
                  <a:srgbClr val="FFFFFF"/>
                </a:solidFill>
                <a:latin typeface="Arial"/>
                <a:ea typeface="Arial"/>
                <a:cs typeface="Arial"/>
                <a:sym typeface="Arial"/>
              </a:rPr>
              <a:t>boot</a:t>
            </a:r>
          </a:p>
        </p:txBody>
      </p:sp>
      <p:sp>
        <p:nvSpPr>
          <p:cNvPr id="451" name="Shape 451"/>
          <p:cNvSpPr txBox="1"/>
          <p:nvPr/>
        </p:nvSpPr>
        <p:spPr>
          <a:xfrm>
            <a:off x="3551607" y="3074258"/>
            <a:ext cx="873000" cy="523200"/>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sz="1400" kern="0">
                <a:solidFill>
                  <a:srgbClr val="FFFFFF"/>
                </a:solidFill>
                <a:latin typeface="Arial"/>
                <a:ea typeface="Arial"/>
                <a:cs typeface="Arial"/>
                <a:sym typeface="Arial"/>
              </a:rPr>
              <a:t>Cloud</a:t>
            </a:r>
          </a:p>
          <a:p>
            <a:pPr algn="ctr" defTabSz="914400">
              <a:buClr>
                <a:srgbClr val="FFFFFF"/>
              </a:buClr>
              <a:buSzPct val="25000"/>
              <a:buFont typeface="Arial"/>
              <a:buNone/>
            </a:pPr>
            <a:r>
              <a:rPr lang="en-US" sz="1400" kern="0">
                <a:solidFill>
                  <a:srgbClr val="FFFFFF"/>
                </a:solidFill>
                <a:latin typeface="Arial"/>
                <a:ea typeface="Arial"/>
                <a:cs typeface="Arial"/>
                <a:sym typeface="Arial"/>
              </a:rPr>
              <a:t>Services</a:t>
            </a:r>
          </a:p>
        </p:txBody>
      </p:sp>
      <p:sp>
        <p:nvSpPr>
          <p:cNvPr id="452" name="Shape 452"/>
          <p:cNvSpPr txBox="1"/>
          <p:nvPr/>
        </p:nvSpPr>
        <p:spPr>
          <a:xfrm>
            <a:off x="4937407" y="3082148"/>
            <a:ext cx="851400" cy="523200"/>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sz="1400" kern="0">
                <a:solidFill>
                  <a:srgbClr val="FFFFFF"/>
                </a:solidFill>
                <a:latin typeface="Arial"/>
                <a:ea typeface="Arial"/>
                <a:cs typeface="Arial"/>
                <a:sym typeface="Arial"/>
              </a:rPr>
              <a:t>Service</a:t>
            </a:r>
          </a:p>
          <a:p>
            <a:pPr algn="ctr" defTabSz="914400">
              <a:buClr>
                <a:srgbClr val="FFFFFF"/>
              </a:buClr>
              <a:buSzPct val="25000"/>
              <a:buFont typeface="Arial"/>
              <a:buNone/>
            </a:pPr>
            <a:r>
              <a:rPr lang="en-US" sz="1400" kern="0">
                <a:solidFill>
                  <a:srgbClr val="FFFFFF"/>
                </a:solidFill>
                <a:latin typeface="Arial"/>
                <a:ea typeface="Arial"/>
                <a:cs typeface="Arial"/>
                <a:sym typeface="Arial"/>
              </a:rPr>
              <a:t>Registry</a:t>
            </a:r>
          </a:p>
        </p:txBody>
      </p:sp>
      <p:sp>
        <p:nvSpPr>
          <p:cNvPr id="453" name="Shape 453"/>
          <p:cNvSpPr txBox="1"/>
          <p:nvPr/>
        </p:nvSpPr>
        <p:spPr>
          <a:xfrm>
            <a:off x="6384432" y="3082148"/>
            <a:ext cx="723299" cy="523200"/>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sz="1400" kern="0">
                <a:solidFill>
                  <a:srgbClr val="FFFFFF"/>
                </a:solidFill>
                <a:latin typeface="Arial"/>
                <a:ea typeface="Arial"/>
                <a:cs typeface="Arial"/>
                <a:sym typeface="Arial"/>
              </a:rPr>
              <a:t>Config</a:t>
            </a:r>
          </a:p>
          <a:p>
            <a:pPr algn="ctr" defTabSz="914400">
              <a:buClr>
                <a:srgbClr val="FFFFFF"/>
              </a:buClr>
              <a:buSzPct val="25000"/>
              <a:buFont typeface="Arial"/>
              <a:buNone/>
            </a:pPr>
            <a:r>
              <a:rPr lang="en-US" sz="1400" kern="0">
                <a:solidFill>
                  <a:srgbClr val="FFFFFF"/>
                </a:solidFill>
                <a:latin typeface="Arial"/>
                <a:ea typeface="Arial"/>
                <a:cs typeface="Arial"/>
                <a:sym typeface="Arial"/>
              </a:rPr>
              <a:t>Server</a:t>
            </a:r>
          </a:p>
        </p:txBody>
      </p:sp>
      <p:sp>
        <p:nvSpPr>
          <p:cNvPr id="454" name="Shape 454"/>
          <p:cNvSpPr txBox="1"/>
          <p:nvPr/>
        </p:nvSpPr>
        <p:spPr>
          <a:xfrm>
            <a:off x="7730209" y="3082148"/>
            <a:ext cx="813300" cy="523200"/>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sz="1400" kern="0">
                <a:solidFill>
                  <a:srgbClr val="FFFFFF"/>
                </a:solidFill>
                <a:latin typeface="Arial"/>
                <a:ea typeface="Arial"/>
                <a:cs typeface="Arial"/>
                <a:sym typeface="Arial"/>
              </a:rPr>
              <a:t>Circuit</a:t>
            </a:r>
          </a:p>
          <a:p>
            <a:pPr algn="ctr" defTabSz="914400">
              <a:buClr>
                <a:srgbClr val="FFFFFF"/>
              </a:buClr>
              <a:buSzPct val="25000"/>
              <a:buFont typeface="Arial"/>
              <a:buNone/>
            </a:pPr>
            <a:r>
              <a:rPr lang="en-US" sz="1400" kern="0">
                <a:solidFill>
                  <a:srgbClr val="FFFFFF"/>
                </a:solidFill>
                <a:latin typeface="Arial"/>
                <a:ea typeface="Arial"/>
                <a:cs typeface="Arial"/>
                <a:sym typeface="Arial"/>
              </a:rPr>
              <a:t>Breaker</a:t>
            </a:r>
          </a:p>
        </p:txBody>
      </p:sp>
      <p:sp>
        <p:nvSpPr>
          <p:cNvPr id="455" name="Shape 455"/>
          <p:cNvSpPr/>
          <p:nvPr/>
        </p:nvSpPr>
        <p:spPr>
          <a:xfrm rot="-5400000">
            <a:off x="1670337" y="2657963"/>
            <a:ext cx="307498" cy="2366400"/>
          </a:xfrm>
          <a:prstGeom prst="leftBrace">
            <a:avLst>
              <a:gd name="adj1" fmla="val 8333"/>
              <a:gd name="adj2" fmla="val 50000"/>
            </a:avLst>
          </a:prstGeom>
          <a:noFill/>
          <a:ln w="19050" cap="flat" cmpd="sng">
            <a:solidFill>
              <a:schemeClr val="accent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FFFFFF"/>
              </a:solidFill>
              <a:latin typeface="Arial"/>
              <a:ea typeface="Arial"/>
              <a:cs typeface="Arial"/>
              <a:sym typeface="Arial"/>
            </a:endParaRPr>
          </a:p>
        </p:txBody>
      </p:sp>
      <p:sp>
        <p:nvSpPr>
          <p:cNvPr id="456" name="Shape 456"/>
          <p:cNvSpPr/>
          <p:nvPr/>
        </p:nvSpPr>
        <p:spPr>
          <a:xfrm rot="-5400000">
            <a:off x="5907417" y="1336549"/>
            <a:ext cx="307498" cy="4982698"/>
          </a:xfrm>
          <a:prstGeom prst="leftBrace">
            <a:avLst>
              <a:gd name="adj1" fmla="val 8333"/>
              <a:gd name="adj2" fmla="val 50000"/>
            </a:avLst>
          </a:prstGeom>
          <a:no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FFFFFF"/>
              </a:solidFill>
              <a:latin typeface="Arial"/>
              <a:ea typeface="Arial"/>
              <a:cs typeface="Arial"/>
              <a:sym typeface="Arial"/>
            </a:endParaRPr>
          </a:p>
        </p:txBody>
      </p:sp>
      <p:sp>
        <p:nvSpPr>
          <p:cNvPr id="457" name="Shape 457"/>
          <p:cNvSpPr txBox="1"/>
          <p:nvPr/>
        </p:nvSpPr>
        <p:spPr>
          <a:xfrm>
            <a:off x="5200241" y="4109300"/>
            <a:ext cx="1730399" cy="369299"/>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kern="0">
                <a:solidFill>
                  <a:srgbClr val="FFFFFF"/>
                </a:solidFill>
                <a:latin typeface="Arial"/>
                <a:ea typeface="Arial"/>
                <a:cs typeface="Arial"/>
                <a:sym typeface="Arial"/>
              </a:rPr>
              <a:t>Ops + Platform</a:t>
            </a:r>
          </a:p>
        </p:txBody>
      </p:sp>
      <p:sp>
        <p:nvSpPr>
          <p:cNvPr id="458" name="Shape 458"/>
          <p:cNvSpPr txBox="1"/>
          <p:nvPr/>
        </p:nvSpPr>
        <p:spPr>
          <a:xfrm>
            <a:off x="1525766" y="4109300"/>
            <a:ext cx="607800" cy="369299"/>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kern="0">
                <a:solidFill>
                  <a:srgbClr val="FFFFFF"/>
                </a:solidFill>
                <a:latin typeface="Arial"/>
                <a:ea typeface="Arial"/>
                <a:cs typeface="Arial"/>
                <a:sym typeface="Arial"/>
              </a:rPr>
              <a:t>Dev</a:t>
            </a:r>
          </a:p>
        </p:txBody>
      </p:sp>
      <p:sp>
        <p:nvSpPr>
          <p:cNvPr id="459" name="Shape 459"/>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1" i="0" u="none" strike="noStrike" cap="none">
                <a:solidFill>
                  <a:srgbClr val="F79646"/>
                </a:solidFill>
                <a:latin typeface="Arial"/>
                <a:ea typeface="Arial"/>
                <a:cs typeface="Arial"/>
                <a:sym typeface="Arial"/>
              </a:rPr>
              <a:t>Spring Cloud Services</a:t>
            </a:r>
            <a:br>
              <a:rPr lang="en-US" sz="3200" b="1" i="0" u="none" strike="noStrike" cap="none">
                <a:solidFill>
                  <a:srgbClr val="F79646"/>
                </a:solidFill>
                <a:latin typeface="Arial"/>
                <a:ea typeface="Arial"/>
                <a:cs typeface="Arial"/>
                <a:sym typeface="Arial"/>
              </a:rPr>
            </a:br>
            <a:endParaRPr lang="en-US" sz="3200" b="1" i="0" u="none" strike="noStrike" cap="none">
              <a:solidFill>
                <a:srgbClr val="F79646"/>
              </a:solidFill>
              <a:latin typeface="Arial"/>
              <a:ea typeface="Arial"/>
              <a:cs typeface="Arial"/>
              <a:sym typeface="Arial"/>
            </a:endParaRPr>
          </a:p>
        </p:txBody>
      </p:sp>
      <p:sp>
        <p:nvSpPr>
          <p:cNvPr id="460" name="Shape 460"/>
          <p:cNvSpPr txBox="1">
            <a:spLocks noGrp="1"/>
          </p:cNvSpPr>
          <p:nvPr>
            <p:ph type="body" idx="1"/>
          </p:nvPr>
        </p:nvSpPr>
        <p:spPr>
          <a:xfrm>
            <a:off x="114300" y="624362"/>
            <a:ext cx="8796338" cy="288565"/>
          </a:xfrm>
          <a:prstGeom prst="rect">
            <a:avLst/>
          </a:prstGeom>
          <a:noFill/>
          <a:ln>
            <a:noFill/>
          </a:ln>
        </p:spPr>
        <p:txBody>
          <a:bodyPr lIns="91425" tIns="45700" rIns="91425" bIns="45700" anchor="t" anchorCtr="0">
            <a:noAutofit/>
          </a:bodyPr>
          <a:lstStyle/>
          <a:p>
            <a:pPr marL="0" marR="0" lvl="0" indent="0" algn="l" rtl="0">
              <a:spcBef>
                <a:spcPts val="0"/>
              </a:spcBef>
              <a:buClr>
                <a:schemeClr val="lt1"/>
              </a:buClr>
              <a:buSzPct val="25000"/>
              <a:buFont typeface="Arial"/>
              <a:buNone/>
            </a:pPr>
            <a:r>
              <a:rPr lang="en-US" sz="1800" b="0" i="0" u="none" strike="noStrike" cap="none">
                <a:solidFill>
                  <a:schemeClr val="lt1"/>
                </a:solidFill>
                <a:latin typeface="Arial"/>
                <a:ea typeface="Arial"/>
                <a:cs typeface="Arial"/>
                <a:sym typeface="Arial"/>
              </a:rPr>
              <a:t>Rich, production ready library based on Netflix OSS for cloud native components, security and management.</a:t>
            </a:r>
          </a:p>
        </p:txBody>
      </p:sp>
    </p:spTree>
    <p:extLst>
      <p:ext uri="{BB962C8B-B14F-4D97-AF65-F5344CB8AC3E}">
        <p14:creationId xmlns:p14="http://schemas.microsoft.com/office/powerpoint/2010/main" val="17138039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pic>
        <p:nvPicPr>
          <p:cNvPr id="430" name="Shape 430"/>
          <p:cNvPicPr preferRelativeResize="0"/>
          <p:nvPr/>
        </p:nvPicPr>
        <p:blipFill rotWithShape="1">
          <a:blip r:embed="rId3">
            <a:alphaModFix/>
          </a:blip>
          <a:srcRect t="15584"/>
          <a:stretch/>
        </p:blipFill>
        <p:spPr>
          <a:xfrm>
            <a:off x="0" y="0"/>
            <a:ext cx="9144000" cy="5143499"/>
          </a:xfrm>
          <a:prstGeom prst="rect">
            <a:avLst/>
          </a:prstGeom>
          <a:noFill/>
          <a:ln>
            <a:noFill/>
          </a:ln>
        </p:spPr>
      </p:pic>
      <p:sp>
        <p:nvSpPr>
          <p:cNvPr id="431" name="Shape 431"/>
          <p:cNvSpPr/>
          <p:nvPr/>
        </p:nvSpPr>
        <p:spPr>
          <a:xfrm>
            <a:off x="0" y="0"/>
            <a:ext cx="9144000" cy="5143499"/>
          </a:xfrm>
          <a:prstGeom prst="rect">
            <a:avLst/>
          </a:prstGeom>
          <a:gradFill>
            <a:gsLst>
              <a:gs pos="0">
                <a:srgbClr val="000000">
                  <a:alpha val="0"/>
                </a:srgbClr>
              </a:gs>
              <a:gs pos="8000">
                <a:srgbClr val="000000">
                  <a:alpha val="0"/>
                </a:srgbClr>
              </a:gs>
              <a:gs pos="54000">
                <a:srgbClr val="000000">
                  <a:alpha val="85882"/>
                </a:srgbClr>
              </a:gs>
              <a:gs pos="83000">
                <a:srgbClr val="000000">
                  <a:alpha val="88627"/>
                </a:srgbClr>
              </a:gs>
              <a:gs pos="100000">
                <a:srgbClr val="000000">
                  <a:alpha val="88627"/>
                </a:srgbClr>
              </a:gs>
            </a:gsLst>
            <a:lin ang="16500000" scaled="0"/>
          </a:gradFill>
          <a:ln>
            <a:noFill/>
          </a:ln>
        </p:spPr>
        <p:txBody>
          <a:bodyPr lIns="68575" tIns="34275" rIns="68575" bIns="34275" anchor="ctr" anchorCtr="0">
            <a:noAutofit/>
          </a:bodyPr>
          <a:lstStyle/>
          <a:p>
            <a:pPr algn="ctr" defTabSz="914400"/>
            <a:endParaRPr kern="0">
              <a:solidFill>
                <a:srgbClr val="FFFFFF"/>
              </a:solidFill>
              <a:latin typeface="Calibri"/>
              <a:ea typeface="Calibri"/>
              <a:cs typeface="Calibri"/>
              <a:sym typeface="Calibri"/>
            </a:endParaRPr>
          </a:p>
        </p:txBody>
      </p:sp>
      <p:grpSp>
        <p:nvGrpSpPr>
          <p:cNvPr id="432" name="Shape 432"/>
          <p:cNvGrpSpPr/>
          <p:nvPr/>
        </p:nvGrpSpPr>
        <p:grpSpPr>
          <a:xfrm>
            <a:off x="3754005" y="2328640"/>
            <a:ext cx="1187449" cy="800194"/>
            <a:chOff x="1314450" y="2381250"/>
            <a:chExt cx="1847849" cy="1245222"/>
          </a:xfrm>
        </p:grpSpPr>
        <p:sp>
          <p:nvSpPr>
            <p:cNvPr id="433" name="Shape 433"/>
            <p:cNvSpPr/>
            <p:nvPr/>
          </p:nvSpPr>
          <p:spPr>
            <a:xfrm>
              <a:off x="1752600" y="2806700"/>
              <a:ext cx="1028700" cy="635000"/>
            </a:xfrm>
            <a:prstGeom prst="roundRect">
              <a:avLst>
                <a:gd name="adj" fmla="val 16667"/>
              </a:avLst>
            </a:prstGeom>
            <a:solidFill>
              <a:schemeClr val="lt1"/>
            </a:solidFill>
            <a:ln>
              <a:noFill/>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pic>
          <p:nvPicPr>
            <p:cNvPr id="434" name="Shape 434"/>
            <p:cNvPicPr preferRelativeResize="0"/>
            <p:nvPr/>
          </p:nvPicPr>
          <p:blipFill rotWithShape="1">
            <a:blip r:embed="rId4">
              <a:alphaModFix/>
            </a:blip>
            <a:srcRect/>
            <a:stretch/>
          </p:blipFill>
          <p:spPr>
            <a:xfrm>
              <a:off x="1314450" y="2381250"/>
              <a:ext cx="1847849" cy="1245222"/>
            </a:xfrm>
            <a:prstGeom prst="rect">
              <a:avLst/>
            </a:prstGeom>
            <a:noFill/>
            <a:ln>
              <a:noFill/>
            </a:ln>
          </p:spPr>
        </p:pic>
      </p:grpSp>
      <p:cxnSp>
        <p:nvCxnSpPr>
          <p:cNvPr id="435" name="Shape 435"/>
          <p:cNvCxnSpPr/>
          <p:nvPr/>
        </p:nvCxnSpPr>
        <p:spPr>
          <a:xfrm>
            <a:off x="596900" y="2111130"/>
            <a:ext cx="7848599" cy="1587"/>
          </a:xfrm>
          <a:prstGeom prst="straightConnector1">
            <a:avLst/>
          </a:prstGeom>
          <a:noFill/>
          <a:ln w="22225" cap="flat" cmpd="sng">
            <a:solidFill>
              <a:schemeClr val="accent1"/>
            </a:solidFill>
            <a:prstDash val="solid"/>
            <a:round/>
            <a:headEnd type="none" w="med" len="med"/>
            <a:tailEnd type="none" w="med" len="med"/>
          </a:ln>
        </p:spPr>
      </p:cxnSp>
      <p:cxnSp>
        <p:nvCxnSpPr>
          <p:cNvPr id="436" name="Shape 436"/>
          <p:cNvCxnSpPr/>
          <p:nvPr/>
        </p:nvCxnSpPr>
        <p:spPr>
          <a:xfrm>
            <a:off x="596900" y="3428753"/>
            <a:ext cx="7848599" cy="1587"/>
          </a:xfrm>
          <a:prstGeom prst="straightConnector1">
            <a:avLst/>
          </a:prstGeom>
          <a:noFill/>
          <a:ln w="22225" cap="flat" cmpd="sng">
            <a:solidFill>
              <a:schemeClr val="accent1"/>
            </a:solidFill>
            <a:prstDash val="solid"/>
            <a:round/>
            <a:headEnd type="none" w="med" len="med"/>
            <a:tailEnd type="none" w="med" len="med"/>
          </a:ln>
        </p:spPr>
      </p:cxnSp>
      <p:sp>
        <p:nvSpPr>
          <p:cNvPr id="437" name="Shape 437"/>
          <p:cNvSpPr txBox="1"/>
          <p:nvPr/>
        </p:nvSpPr>
        <p:spPr>
          <a:xfrm>
            <a:off x="1820793" y="1336858"/>
            <a:ext cx="5209486" cy="460500"/>
          </a:xfrm>
          <a:prstGeom prst="rect">
            <a:avLst/>
          </a:prstGeom>
          <a:noFill/>
          <a:ln>
            <a:noFill/>
          </a:ln>
        </p:spPr>
        <p:txBody>
          <a:bodyPr lIns="0" tIns="0" rIns="0" bIns="0" anchor="t" anchorCtr="0">
            <a:noAutofit/>
          </a:bodyPr>
          <a:lstStyle/>
          <a:p>
            <a:pPr algn="just" defTabSz="914400">
              <a:lnSpc>
                <a:spcPct val="90000"/>
              </a:lnSpc>
            </a:pPr>
            <a:endParaRPr sz="4500" b="1" kern="0">
              <a:solidFill>
                <a:srgbClr val="008881"/>
              </a:solidFill>
              <a:latin typeface="Calibri"/>
              <a:ea typeface="Calibri"/>
              <a:cs typeface="Calibri"/>
              <a:sym typeface="Calibri"/>
            </a:endParaRPr>
          </a:p>
        </p:txBody>
      </p:sp>
      <p:sp>
        <p:nvSpPr>
          <p:cNvPr id="438" name="Shape 438"/>
          <p:cNvSpPr txBox="1"/>
          <p:nvPr/>
        </p:nvSpPr>
        <p:spPr>
          <a:xfrm>
            <a:off x="205956" y="1396070"/>
            <a:ext cx="8410499" cy="460500"/>
          </a:xfrm>
          <a:prstGeom prst="rect">
            <a:avLst/>
          </a:prstGeom>
          <a:noFill/>
          <a:ln>
            <a:noFill/>
          </a:ln>
        </p:spPr>
        <p:txBody>
          <a:bodyPr lIns="0" tIns="0" rIns="0" bIns="0" anchor="t" anchorCtr="0">
            <a:noAutofit/>
          </a:bodyPr>
          <a:lstStyle/>
          <a:p>
            <a:pPr algn="ctr" defTabSz="914400">
              <a:lnSpc>
                <a:spcPct val="90000"/>
              </a:lnSpc>
              <a:buClr>
                <a:srgbClr val="74CEC7"/>
              </a:buClr>
              <a:buSzPct val="25000"/>
              <a:buFont typeface="Arial"/>
              <a:buNone/>
            </a:pPr>
            <a:r>
              <a:rPr lang="en-US" sz="3200" b="1" kern="0">
                <a:solidFill>
                  <a:srgbClr val="74CEC7"/>
                </a:solidFill>
                <a:latin typeface="Arial"/>
                <a:ea typeface="Arial"/>
                <a:cs typeface="Arial"/>
                <a:sym typeface="Arial"/>
              </a:rPr>
              <a:t>D E M O</a:t>
            </a:r>
          </a:p>
        </p:txBody>
      </p:sp>
    </p:spTree>
    <p:extLst>
      <p:ext uri="{BB962C8B-B14F-4D97-AF65-F5344CB8AC3E}">
        <p14:creationId xmlns:p14="http://schemas.microsoft.com/office/powerpoint/2010/main" val="36817840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rPr>
              <a:pPr algn="ctr">
                <a:buSzPct val="25000"/>
              </a:pPr>
              <a:t>48</a:t>
            </a:fld>
            <a:endParaRPr lang="en-US" sz="900">
              <a:solidFill>
                <a:srgbClr val="A5A5A5"/>
              </a:solidFill>
            </a:endParaRPr>
          </a:p>
        </p:txBody>
      </p:sp>
      <p:sp>
        <p:nvSpPr>
          <p:cNvPr id="467" name="Shape 467"/>
          <p:cNvSpPr txBox="1"/>
          <p:nvPr/>
        </p:nvSpPr>
        <p:spPr>
          <a:xfrm>
            <a:off x="6535814" y="989098"/>
            <a:ext cx="1530487" cy="338554"/>
          </a:xfrm>
          <a:prstGeom prst="rect">
            <a:avLst/>
          </a:prstGeom>
          <a:noFill/>
          <a:ln>
            <a:noFill/>
          </a:ln>
        </p:spPr>
        <p:txBody>
          <a:bodyPr lIns="91425" tIns="45700" rIns="91425" bIns="45700" anchor="t" anchorCtr="0">
            <a:noAutofit/>
          </a:bodyPr>
          <a:lstStyle/>
          <a:p>
            <a:pPr defTabSz="914400">
              <a:buSzPct val="25000"/>
            </a:pPr>
            <a:r>
              <a:rPr lang="en-US" sz="1600" kern="0">
                <a:solidFill>
                  <a:srgbClr val="FFFFFF"/>
                </a:solidFill>
                <a:latin typeface="Arial"/>
                <a:ea typeface="Arial"/>
                <a:cs typeface="Arial"/>
                <a:sym typeface="Arial"/>
              </a:rPr>
              <a:t>Cloud Foundry</a:t>
            </a:r>
          </a:p>
        </p:txBody>
      </p:sp>
      <p:sp>
        <p:nvSpPr>
          <p:cNvPr id="468" name="Shape 468"/>
          <p:cNvSpPr txBox="1"/>
          <p:nvPr/>
        </p:nvSpPr>
        <p:spPr>
          <a:xfrm>
            <a:off x="1269657" y="1069140"/>
            <a:ext cx="54954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Dev</a:t>
            </a:r>
          </a:p>
        </p:txBody>
      </p:sp>
      <p:sp>
        <p:nvSpPr>
          <p:cNvPr id="469" name="Shape 469"/>
          <p:cNvSpPr txBox="1"/>
          <p:nvPr/>
        </p:nvSpPr>
        <p:spPr>
          <a:xfrm>
            <a:off x="1871175" y="1078599"/>
            <a:ext cx="80031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IT Ops</a:t>
            </a:r>
          </a:p>
        </p:txBody>
      </p:sp>
      <p:pic>
        <p:nvPicPr>
          <p:cNvPr id="470" name="Shape 470"/>
          <p:cNvPicPr preferRelativeResize="0"/>
          <p:nvPr/>
        </p:nvPicPr>
        <p:blipFill rotWithShape="1">
          <a:blip r:embed="rId3">
            <a:alphaModFix/>
          </a:blip>
          <a:srcRect/>
          <a:stretch/>
        </p:blipFill>
        <p:spPr>
          <a:xfrm>
            <a:off x="1443495" y="515697"/>
            <a:ext cx="206707" cy="553442"/>
          </a:xfrm>
          <a:prstGeom prst="rect">
            <a:avLst/>
          </a:prstGeom>
          <a:noFill/>
          <a:ln>
            <a:noFill/>
          </a:ln>
        </p:spPr>
      </p:pic>
      <p:pic>
        <p:nvPicPr>
          <p:cNvPr id="471" name="Shape 471"/>
          <p:cNvPicPr preferRelativeResize="0"/>
          <p:nvPr/>
        </p:nvPicPr>
        <p:blipFill rotWithShape="1">
          <a:blip r:embed="rId4">
            <a:alphaModFix/>
          </a:blip>
          <a:srcRect/>
          <a:stretch/>
        </p:blipFill>
        <p:spPr>
          <a:xfrm>
            <a:off x="2162225" y="528224"/>
            <a:ext cx="203087" cy="543748"/>
          </a:xfrm>
          <a:prstGeom prst="rect">
            <a:avLst/>
          </a:prstGeom>
          <a:noFill/>
          <a:ln>
            <a:noFill/>
          </a:ln>
        </p:spPr>
      </p:pic>
      <p:pic>
        <p:nvPicPr>
          <p:cNvPr id="472" name="Shape 472"/>
          <p:cNvPicPr preferRelativeResize="0"/>
          <p:nvPr/>
        </p:nvPicPr>
        <p:blipFill rotWithShape="1">
          <a:blip r:embed="rId5">
            <a:alphaModFix/>
          </a:blip>
          <a:srcRect/>
          <a:stretch/>
        </p:blipFill>
        <p:spPr>
          <a:xfrm>
            <a:off x="6964472" y="325748"/>
            <a:ext cx="752850" cy="752850"/>
          </a:xfrm>
          <a:prstGeom prst="rect">
            <a:avLst/>
          </a:prstGeom>
          <a:noFill/>
          <a:ln>
            <a:noFill/>
          </a:ln>
        </p:spPr>
      </p:pic>
      <p:sp>
        <p:nvSpPr>
          <p:cNvPr id="473" name="Shape 473"/>
          <p:cNvSpPr/>
          <p:nvPr/>
        </p:nvSpPr>
        <p:spPr>
          <a:xfrm>
            <a:off x="3096275" y="515697"/>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400" kern="0">
                <a:solidFill>
                  <a:srgbClr val="FFFFFF"/>
                </a:solidFill>
                <a:latin typeface="Arial"/>
                <a:ea typeface="Arial"/>
                <a:cs typeface="Arial"/>
                <a:sym typeface="Arial"/>
              </a:rPr>
              <a:t>Runtime Platform</a:t>
            </a:r>
          </a:p>
        </p:txBody>
      </p:sp>
      <p:sp>
        <p:nvSpPr>
          <p:cNvPr id="474" name="Shape 474"/>
          <p:cNvSpPr/>
          <p:nvPr/>
        </p:nvSpPr>
        <p:spPr>
          <a:xfrm>
            <a:off x="401719" y="308957"/>
            <a:ext cx="8429650" cy="1108194"/>
          </a:xfrm>
          <a:prstGeom prst="roundRect">
            <a:avLst>
              <a:gd name="adj" fmla="val 16667"/>
            </a:avLst>
          </a:prstGeom>
          <a:noFill/>
          <a:ln w="19050" cap="flat" cmpd="sng">
            <a:solidFill>
              <a:srgbClr val="FFFF00"/>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grpSp>
        <p:nvGrpSpPr>
          <p:cNvPr id="475" name="Shape 475"/>
          <p:cNvGrpSpPr/>
          <p:nvPr/>
        </p:nvGrpSpPr>
        <p:grpSpPr>
          <a:xfrm>
            <a:off x="194596" y="1623114"/>
            <a:ext cx="8751386" cy="3238348"/>
            <a:chOff x="1385651" y="1909981"/>
            <a:chExt cx="6874428" cy="2415958"/>
          </a:xfrm>
        </p:grpSpPr>
        <p:sp>
          <p:nvSpPr>
            <p:cNvPr id="476" name="Shape 476"/>
            <p:cNvSpPr/>
            <p:nvPr/>
          </p:nvSpPr>
          <p:spPr>
            <a:xfrm>
              <a:off x="3915816" y="3296114"/>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477" name="Shape 477"/>
            <p:cNvSpPr/>
            <p:nvPr/>
          </p:nvSpPr>
          <p:spPr>
            <a:xfrm>
              <a:off x="6071878" y="3535892"/>
              <a:ext cx="2188202" cy="559799"/>
            </a:xfrm>
            <a:prstGeom prst="roundRect">
              <a:avLst>
                <a:gd name="adj" fmla="val 50000"/>
              </a:avLst>
            </a:prstGeom>
            <a:solidFill>
              <a:srgbClr val="595959"/>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478" name="Shape 478"/>
            <p:cNvSpPr/>
            <p:nvPr/>
          </p:nvSpPr>
          <p:spPr>
            <a:xfrm>
              <a:off x="5852514" y="2672425"/>
              <a:ext cx="1016099" cy="559799"/>
            </a:xfrm>
            <a:prstGeom prst="roundRect">
              <a:avLst>
                <a:gd name="adj" fmla="val 50000"/>
              </a:avLst>
            </a:prstGeom>
            <a:solidFill>
              <a:srgbClr val="595959"/>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pic>
          <p:nvPicPr>
            <p:cNvPr id="479" name="Shape 479"/>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480" name="Shape 480"/>
            <p:cNvSpPr/>
            <p:nvPr/>
          </p:nvSpPr>
          <p:spPr>
            <a:xfrm>
              <a:off x="5205969" y="2060519"/>
              <a:ext cx="1406726" cy="559799"/>
            </a:xfrm>
            <a:prstGeom prst="roundRect">
              <a:avLst>
                <a:gd name="adj" fmla="val 50000"/>
              </a:avLst>
            </a:prstGeom>
            <a:solidFill>
              <a:srgbClr val="595959"/>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481" name="Shape 481"/>
            <p:cNvSpPr/>
            <p:nvPr/>
          </p:nvSpPr>
          <p:spPr>
            <a:xfrm rot="10800000">
              <a:off x="4087465" y="1909981"/>
              <a:ext cx="704699" cy="961425"/>
            </a:xfrm>
            <a:prstGeom prst="roundRect">
              <a:avLst>
                <a:gd name="adj" fmla="val 50000"/>
              </a:avLst>
            </a:prstGeom>
            <a:solidFill>
              <a:srgbClr val="595959"/>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482" name="Shape 482"/>
            <p:cNvSpPr/>
            <p:nvPr/>
          </p:nvSpPr>
          <p:spPr>
            <a:xfrm>
              <a:off x="2296394" y="2060519"/>
              <a:ext cx="1378585" cy="559799"/>
            </a:xfrm>
            <a:prstGeom prst="roundRect">
              <a:avLst>
                <a:gd name="adj" fmla="val 50000"/>
              </a:avLst>
            </a:prstGeom>
            <a:solidFill>
              <a:srgbClr val="595959"/>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483" name="Shape 483"/>
            <p:cNvSpPr/>
            <p:nvPr/>
          </p:nvSpPr>
          <p:spPr>
            <a:xfrm>
              <a:off x="1801247" y="3535892"/>
              <a:ext cx="1016099" cy="559799"/>
            </a:xfrm>
            <a:prstGeom prst="roundRect">
              <a:avLst>
                <a:gd name="adj" fmla="val 50000"/>
              </a:avLst>
            </a:prstGeom>
            <a:solidFill>
              <a:srgbClr val="595959"/>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484" name="Shape 484"/>
            <p:cNvSpPr/>
            <p:nvPr/>
          </p:nvSpPr>
          <p:spPr>
            <a:xfrm>
              <a:off x="1385651" y="2744142"/>
              <a:ext cx="1581785" cy="559799"/>
            </a:xfrm>
            <a:prstGeom prst="roundRect">
              <a:avLst>
                <a:gd name="adj" fmla="val 50000"/>
              </a:avLst>
            </a:prstGeom>
            <a:solidFill>
              <a:srgbClr val="595959"/>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485" name="Shape 485"/>
            <p:cNvSpPr txBox="1"/>
            <p:nvPr/>
          </p:nvSpPr>
          <p:spPr>
            <a:xfrm>
              <a:off x="3948557" y="3466005"/>
              <a:ext cx="929860" cy="728324"/>
            </a:xfrm>
            <a:prstGeom prst="rect">
              <a:avLst/>
            </a:prstGeom>
            <a:noFill/>
            <a:ln>
              <a:noFill/>
            </a:ln>
          </p:spPr>
          <p:txBody>
            <a:bodyPr lIns="7125" tIns="7125" rIns="7125" bIns="7125" anchor="ctr" anchorCtr="0">
              <a:noAutofit/>
            </a:bodyPr>
            <a:lstStyle/>
            <a:p>
              <a:pPr algn="ctr" defTabSz="914400">
                <a:lnSpc>
                  <a:spcPct val="90000"/>
                </a:lnSpc>
                <a:buSzPct val="25000"/>
              </a:pPr>
              <a:r>
                <a:rPr lang="en-US" sz="1600" b="1" kern="0">
                  <a:solidFill>
                    <a:srgbClr val="5A5A5A"/>
                  </a:solidFill>
                  <a:latin typeface="Calibri"/>
                  <a:ea typeface="Calibri"/>
                  <a:cs typeface="Calibri"/>
                  <a:sym typeface="Calibri"/>
                </a:rPr>
                <a:t>APPLICATION</a:t>
              </a:r>
            </a:p>
          </p:txBody>
        </p:sp>
        <p:sp>
          <p:nvSpPr>
            <p:cNvPr id="486" name="Shape 486"/>
            <p:cNvSpPr/>
            <p:nvPr/>
          </p:nvSpPr>
          <p:spPr>
            <a:xfrm rot="10800000">
              <a:off x="2721731" y="3671837"/>
              <a:ext cx="1135349" cy="293400"/>
            </a:xfrm>
            <a:prstGeom prst="leftArrow">
              <a:avLst>
                <a:gd name="adj1" fmla="val 60000"/>
                <a:gd name="adj2" fmla="val 50000"/>
              </a:avLst>
            </a:prstGeom>
            <a:solidFill>
              <a:srgbClr val="2D8B83"/>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487" name="Shape 487"/>
            <p:cNvSpPr/>
            <p:nvPr/>
          </p:nvSpPr>
          <p:spPr>
            <a:xfrm rot="-9000012">
              <a:off x="2875590" y="3097336"/>
              <a:ext cx="1135356" cy="293536"/>
            </a:xfrm>
            <a:prstGeom prst="leftArrow">
              <a:avLst>
                <a:gd name="adj1" fmla="val 60000"/>
                <a:gd name="adj2" fmla="val 50000"/>
              </a:avLst>
            </a:prstGeom>
            <a:solidFill>
              <a:srgbClr val="3A988F"/>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488" name="Shape 488"/>
            <p:cNvSpPr/>
            <p:nvPr/>
          </p:nvSpPr>
          <p:spPr>
            <a:xfrm>
              <a:off x="2574261" y="2738369"/>
              <a:ext cx="720899" cy="576674"/>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00" tIns="15700" rIns="15700" bIns="15700" anchor="ctr" anchorCtr="0">
              <a:noAutofit/>
            </a:bodyPr>
            <a:lstStyle/>
            <a:p>
              <a:pPr algn="ctr" defTabSz="914400">
                <a:lnSpc>
                  <a:spcPct val="90000"/>
                </a:lnSpc>
              </a:pPr>
              <a:endParaRPr sz="825" kern="0">
                <a:solidFill>
                  <a:srgbClr val="FFFFFF"/>
                </a:solidFill>
                <a:latin typeface="Calibri"/>
                <a:ea typeface="Calibri"/>
                <a:cs typeface="Calibri"/>
                <a:sym typeface="Calibri"/>
              </a:endParaRPr>
            </a:p>
          </p:txBody>
        </p:sp>
        <p:sp>
          <p:nvSpPr>
            <p:cNvPr id="489" name="Shape 489"/>
            <p:cNvSpPr txBox="1"/>
            <p:nvPr/>
          </p:nvSpPr>
          <p:spPr>
            <a:xfrm>
              <a:off x="2608010" y="2780510"/>
              <a:ext cx="687149"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APM &amp; Tracing</a:t>
              </a:r>
            </a:p>
          </p:txBody>
        </p:sp>
        <p:sp>
          <p:nvSpPr>
            <p:cNvPr id="490" name="Shape 490"/>
            <p:cNvSpPr/>
            <p:nvPr/>
          </p:nvSpPr>
          <p:spPr>
            <a:xfrm rot="-7199988">
              <a:off x="3296103" y="2676941"/>
              <a:ext cx="1135356" cy="293536"/>
            </a:xfrm>
            <a:prstGeom prst="leftArrow">
              <a:avLst>
                <a:gd name="adj1" fmla="val 60000"/>
                <a:gd name="adj2" fmla="val 50000"/>
              </a:avLst>
            </a:prstGeom>
            <a:solidFill>
              <a:srgbClr val="46A69B"/>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491" name="Shape 491"/>
            <p:cNvSpPr/>
            <p:nvPr/>
          </p:nvSpPr>
          <p:spPr>
            <a:xfrm>
              <a:off x="2817346" y="2043627"/>
              <a:ext cx="1122971" cy="576674"/>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492" name="Shape 492"/>
            <p:cNvSpPr txBox="1"/>
            <p:nvPr/>
          </p:nvSpPr>
          <p:spPr>
            <a:xfrm>
              <a:off x="2840789" y="2064155"/>
              <a:ext cx="1075026"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Centralized Log Management</a:t>
              </a:r>
            </a:p>
          </p:txBody>
        </p:sp>
        <p:sp>
          <p:nvSpPr>
            <p:cNvPr id="493" name="Shape 493"/>
            <p:cNvSpPr/>
            <p:nvPr/>
          </p:nvSpPr>
          <p:spPr>
            <a:xfrm rot="-5400000">
              <a:off x="3870368" y="2523088"/>
              <a:ext cx="1135349" cy="293400"/>
            </a:xfrm>
            <a:prstGeom prst="leftArrow">
              <a:avLst>
                <a:gd name="adj1" fmla="val 60000"/>
                <a:gd name="adj2" fmla="val 50000"/>
              </a:avLst>
            </a:prstGeom>
            <a:solidFill>
              <a:srgbClr val="57AEA5"/>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494" name="Shape 494"/>
            <p:cNvSpPr/>
            <p:nvPr/>
          </p:nvSpPr>
          <p:spPr>
            <a:xfrm>
              <a:off x="4077646" y="1922922"/>
              <a:ext cx="720899" cy="576674"/>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495" name="Shape 495"/>
            <p:cNvSpPr txBox="1"/>
            <p:nvPr/>
          </p:nvSpPr>
          <p:spPr>
            <a:xfrm>
              <a:off x="4105014" y="1912094"/>
              <a:ext cx="687149"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Mobile Services</a:t>
              </a:r>
            </a:p>
          </p:txBody>
        </p:sp>
        <p:sp>
          <p:nvSpPr>
            <p:cNvPr id="496" name="Shape 496"/>
            <p:cNvSpPr/>
            <p:nvPr/>
          </p:nvSpPr>
          <p:spPr>
            <a:xfrm rot="-3600012">
              <a:off x="4444798" y="2676884"/>
              <a:ext cx="1135356" cy="293536"/>
            </a:xfrm>
            <a:prstGeom prst="leftArrow">
              <a:avLst>
                <a:gd name="adj1" fmla="val 60000"/>
                <a:gd name="adj2" fmla="val 50000"/>
              </a:avLst>
            </a:prstGeom>
            <a:solidFill>
              <a:srgbClr val="6DB2A9"/>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497" name="Shape 497"/>
            <p:cNvSpPr/>
            <p:nvPr/>
          </p:nvSpPr>
          <p:spPr>
            <a:xfrm>
              <a:off x="4935871" y="2043627"/>
              <a:ext cx="1136005" cy="576674"/>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498" name="Shape 498"/>
            <p:cNvSpPr txBox="1"/>
            <p:nvPr/>
          </p:nvSpPr>
          <p:spPr>
            <a:xfrm>
              <a:off x="4915342" y="2068360"/>
              <a:ext cx="1211475"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Networking &amp; Load Balancing</a:t>
              </a:r>
            </a:p>
          </p:txBody>
        </p:sp>
        <p:sp>
          <p:nvSpPr>
            <p:cNvPr id="499" name="Shape 499"/>
            <p:cNvSpPr/>
            <p:nvPr/>
          </p:nvSpPr>
          <p:spPr>
            <a:xfrm rot="-1799988">
              <a:off x="4865193" y="3097397"/>
              <a:ext cx="1135356" cy="293536"/>
            </a:xfrm>
            <a:prstGeom prst="leftArrow">
              <a:avLst>
                <a:gd name="adj1" fmla="val 60000"/>
                <a:gd name="adj2" fmla="val 50000"/>
              </a:avLst>
            </a:prstGeom>
            <a:solidFill>
              <a:srgbClr val="83B5B0"/>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00" name="Shape 500"/>
            <p:cNvSpPr/>
            <p:nvPr/>
          </p:nvSpPr>
          <p:spPr>
            <a:xfrm>
              <a:off x="5564137" y="2671892"/>
              <a:ext cx="720899" cy="576674"/>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01" name="Shape 501"/>
            <p:cNvSpPr txBox="1"/>
            <p:nvPr/>
          </p:nvSpPr>
          <p:spPr>
            <a:xfrm>
              <a:off x="5564137" y="2682194"/>
              <a:ext cx="687149"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Auto-Scaling</a:t>
              </a:r>
            </a:p>
          </p:txBody>
        </p:sp>
        <p:sp>
          <p:nvSpPr>
            <p:cNvPr id="502" name="Shape 502"/>
            <p:cNvSpPr/>
            <p:nvPr/>
          </p:nvSpPr>
          <p:spPr>
            <a:xfrm>
              <a:off x="5019117" y="3671726"/>
              <a:ext cx="1135349" cy="293400"/>
            </a:xfrm>
            <a:prstGeom prst="leftArrow">
              <a:avLst>
                <a:gd name="adj1" fmla="val 60000"/>
                <a:gd name="adj2" fmla="val 50000"/>
              </a:avLst>
            </a:prstGeom>
            <a:solidFill>
              <a:srgbClr val="97BBB7"/>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03" name="Shape 503"/>
            <p:cNvSpPr/>
            <p:nvPr/>
          </p:nvSpPr>
          <p:spPr>
            <a:xfrm>
              <a:off x="5794098" y="3530121"/>
              <a:ext cx="720899" cy="576674"/>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1D5852"/>
                </a:solidFill>
                <a:latin typeface="Calibri"/>
                <a:ea typeface="Calibri"/>
                <a:cs typeface="Calibri"/>
                <a:sym typeface="Calibri"/>
              </a:endParaRPr>
            </a:p>
          </p:txBody>
        </p:sp>
        <p:sp>
          <p:nvSpPr>
            <p:cNvPr id="504" name="Shape 504"/>
            <p:cNvSpPr txBox="1"/>
            <p:nvPr/>
          </p:nvSpPr>
          <p:spPr>
            <a:xfrm>
              <a:off x="5797457" y="3544473"/>
              <a:ext cx="687149"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Full Stack CI/CD platform</a:t>
              </a:r>
            </a:p>
          </p:txBody>
        </p:sp>
        <p:pic>
          <p:nvPicPr>
            <p:cNvPr id="505" name="Shape 505"/>
            <p:cNvPicPr preferRelativeResize="0"/>
            <p:nvPr/>
          </p:nvPicPr>
          <p:blipFill rotWithShape="1">
            <a:blip r:embed="rId7">
              <a:alphaModFix/>
            </a:blip>
            <a:srcRect/>
            <a:stretch/>
          </p:blipFill>
          <p:spPr>
            <a:xfrm>
              <a:off x="1438238" y="2794221"/>
              <a:ext cx="460124" cy="460124"/>
            </a:xfrm>
            <a:prstGeom prst="rect">
              <a:avLst/>
            </a:prstGeom>
            <a:noFill/>
            <a:ln>
              <a:noFill/>
            </a:ln>
          </p:spPr>
        </p:pic>
        <p:pic>
          <p:nvPicPr>
            <p:cNvPr id="506" name="Shape 506"/>
            <p:cNvPicPr preferRelativeResize="0"/>
            <p:nvPr/>
          </p:nvPicPr>
          <p:blipFill rotWithShape="1">
            <a:blip r:embed="rId8">
              <a:alphaModFix/>
            </a:blip>
            <a:srcRect/>
            <a:stretch/>
          </p:blipFill>
          <p:spPr>
            <a:xfrm>
              <a:off x="2323443" y="2102114"/>
              <a:ext cx="465525" cy="465525"/>
            </a:xfrm>
            <a:prstGeom prst="rect">
              <a:avLst/>
            </a:prstGeom>
            <a:noFill/>
            <a:ln>
              <a:noFill/>
            </a:ln>
          </p:spPr>
        </p:pic>
        <p:pic>
          <p:nvPicPr>
            <p:cNvPr id="507" name="Shape 507"/>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508" name="Shape 508"/>
            <p:cNvPicPr preferRelativeResize="0"/>
            <p:nvPr/>
          </p:nvPicPr>
          <p:blipFill rotWithShape="1">
            <a:blip r:embed="rId10">
              <a:alphaModFix/>
            </a:blip>
            <a:srcRect/>
            <a:stretch/>
          </p:blipFill>
          <p:spPr>
            <a:xfrm>
              <a:off x="1836271" y="3587421"/>
              <a:ext cx="460124" cy="460124"/>
            </a:xfrm>
            <a:prstGeom prst="rect">
              <a:avLst/>
            </a:prstGeom>
            <a:noFill/>
            <a:ln>
              <a:noFill/>
            </a:ln>
          </p:spPr>
        </p:pic>
        <p:pic>
          <p:nvPicPr>
            <p:cNvPr id="509" name="Shape 509"/>
            <p:cNvPicPr preferRelativeResize="0"/>
            <p:nvPr/>
          </p:nvPicPr>
          <p:blipFill rotWithShape="1">
            <a:blip r:embed="rId11">
              <a:alphaModFix/>
            </a:blip>
            <a:srcRect l="18484" r="17019"/>
            <a:stretch/>
          </p:blipFill>
          <p:spPr>
            <a:xfrm>
              <a:off x="6612696" y="3626828"/>
              <a:ext cx="386549" cy="385424"/>
            </a:xfrm>
            <a:prstGeom prst="rect">
              <a:avLst/>
            </a:prstGeom>
            <a:noFill/>
            <a:ln>
              <a:noFill/>
            </a:ln>
          </p:spPr>
        </p:pic>
        <p:pic>
          <p:nvPicPr>
            <p:cNvPr id="510" name="Shape 510"/>
            <p:cNvPicPr preferRelativeResize="0"/>
            <p:nvPr/>
          </p:nvPicPr>
          <p:blipFill rotWithShape="1">
            <a:blip r:embed="rId12">
              <a:alphaModFix/>
            </a:blip>
            <a:srcRect/>
            <a:stretch/>
          </p:blipFill>
          <p:spPr>
            <a:xfrm>
              <a:off x="7092967" y="3647517"/>
              <a:ext cx="274499" cy="379799"/>
            </a:xfrm>
            <a:prstGeom prst="rect">
              <a:avLst/>
            </a:prstGeom>
            <a:noFill/>
            <a:ln>
              <a:noFill/>
            </a:ln>
          </p:spPr>
        </p:pic>
        <p:pic>
          <p:nvPicPr>
            <p:cNvPr id="511" name="Shape 511"/>
            <p:cNvPicPr preferRelativeResize="0"/>
            <p:nvPr/>
          </p:nvPicPr>
          <p:blipFill rotWithShape="1">
            <a:blip r:embed="rId13">
              <a:alphaModFix/>
            </a:blip>
            <a:srcRect/>
            <a:stretch/>
          </p:blipFill>
          <p:spPr>
            <a:xfrm>
              <a:off x="7438139" y="3759776"/>
              <a:ext cx="738223" cy="139274"/>
            </a:xfrm>
            <a:prstGeom prst="rect">
              <a:avLst/>
            </a:prstGeom>
            <a:noFill/>
            <a:ln>
              <a:noFill/>
            </a:ln>
          </p:spPr>
        </p:pic>
        <p:pic>
          <p:nvPicPr>
            <p:cNvPr id="512" name="Shape 512"/>
            <p:cNvPicPr preferRelativeResize="0"/>
            <p:nvPr/>
          </p:nvPicPr>
          <p:blipFill rotWithShape="1">
            <a:blip r:embed="rId14">
              <a:alphaModFix/>
            </a:blip>
            <a:srcRect b="20432"/>
            <a:stretch/>
          </p:blipFill>
          <p:spPr>
            <a:xfrm>
              <a:off x="1962984" y="2799359"/>
              <a:ext cx="527899" cy="431690"/>
            </a:xfrm>
            <a:prstGeom prst="rect">
              <a:avLst/>
            </a:prstGeom>
            <a:noFill/>
            <a:ln>
              <a:noFill/>
            </a:ln>
          </p:spPr>
        </p:pic>
        <p:grpSp>
          <p:nvGrpSpPr>
            <p:cNvPr id="513" name="Shape 513"/>
            <p:cNvGrpSpPr/>
            <p:nvPr/>
          </p:nvGrpSpPr>
          <p:grpSpPr>
            <a:xfrm>
              <a:off x="6126816" y="2107459"/>
              <a:ext cx="439246" cy="415577"/>
              <a:chOff x="8221725" y="2042058"/>
              <a:chExt cx="564881" cy="534443"/>
            </a:xfrm>
          </p:grpSpPr>
          <p:sp>
            <p:nvSpPr>
              <p:cNvPr id="514" name="Shape 514"/>
              <p:cNvSpPr/>
              <p:nvPr/>
            </p:nvSpPr>
            <p:spPr>
              <a:xfrm>
                <a:off x="8221725" y="2042058"/>
                <a:ext cx="564881" cy="534443"/>
              </a:xfrm>
              <a:prstGeom prst="ellipse">
                <a:avLst/>
              </a:prstGeom>
              <a:solidFill>
                <a:schemeClr val="accent1"/>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515" name="Shape 515"/>
              <p:cNvSpPr/>
              <p:nvPr/>
            </p:nvSpPr>
            <p:spPr>
              <a:xfrm>
                <a:off x="8318663" y="2175266"/>
                <a:ext cx="351562" cy="240955"/>
              </a:xfrm>
              <a:prstGeom prst="flowChartMultidocument">
                <a:avLst/>
              </a:prstGeom>
              <a:solidFill>
                <a:srgbClr val="FFFFFF"/>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grpSp>
      </p:grpSp>
      <p:sp>
        <p:nvSpPr>
          <p:cNvPr id="516" name="Shape 516"/>
          <p:cNvSpPr/>
          <p:nvPr/>
        </p:nvSpPr>
        <p:spPr>
          <a:xfrm>
            <a:off x="1443495" y="3813987"/>
            <a:ext cx="1429581" cy="772974"/>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17" name="Shape 517"/>
          <p:cNvSpPr txBox="1"/>
          <p:nvPr/>
        </p:nvSpPr>
        <p:spPr>
          <a:xfrm>
            <a:off x="1447375" y="3833703"/>
            <a:ext cx="1517837" cy="727736"/>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kern="0">
                <a:solidFill>
                  <a:srgbClr val="FFFFFF"/>
                </a:solidFill>
                <a:latin typeface="Calibri"/>
                <a:ea typeface="Calibri"/>
                <a:cs typeface="Calibri"/>
                <a:sym typeface="Calibri"/>
              </a:rPr>
              <a:t>Health management</a:t>
            </a:r>
          </a:p>
        </p:txBody>
      </p:sp>
    </p:spTree>
    <p:extLst>
      <p:ext uri="{BB962C8B-B14F-4D97-AF65-F5344CB8AC3E}">
        <p14:creationId xmlns:p14="http://schemas.microsoft.com/office/powerpoint/2010/main" val="69747630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algn="ctr">
              <a:buSzPct val="25000"/>
            </a:pPr>
            <a:fld id="{00000000-1234-1234-1234-123412341234}" type="slidenum">
              <a:rPr lang="en-US" sz="900">
                <a:solidFill>
                  <a:srgbClr val="A5A5A5"/>
                </a:solidFill>
              </a:rPr>
              <a:pPr algn="ctr">
                <a:buSzPct val="25000"/>
              </a:pPr>
              <a:t>49</a:t>
            </a:fld>
            <a:endParaRPr lang="en-US" sz="900">
              <a:solidFill>
                <a:srgbClr val="A5A5A5"/>
              </a:solidFill>
            </a:endParaRPr>
          </a:p>
        </p:txBody>
      </p:sp>
      <p:sp>
        <p:nvSpPr>
          <p:cNvPr id="524" name="Shape 524"/>
          <p:cNvSpPr/>
          <p:nvPr/>
        </p:nvSpPr>
        <p:spPr>
          <a:xfrm>
            <a:off x="2549210" y="3007718"/>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Infrastructure Automation</a:t>
            </a:r>
          </a:p>
        </p:txBody>
      </p:sp>
      <p:sp>
        <p:nvSpPr>
          <p:cNvPr id="525" name="Shape 525"/>
          <p:cNvSpPr/>
          <p:nvPr/>
        </p:nvSpPr>
        <p:spPr>
          <a:xfrm>
            <a:off x="2549210" y="3986208"/>
            <a:ext cx="3030936" cy="652327"/>
          </a:xfrm>
          <a:prstGeom prst="rect">
            <a:avLst/>
          </a:prstGeom>
          <a:solidFill>
            <a:schemeClr val="accent1"/>
          </a:solidFill>
          <a:ln>
            <a:noFill/>
          </a:ln>
        </p:spPr>
        <p:txBody>
          <a:bodyPr lIns="91425" tIns="45700" rIns="91425" bIns="45700" anchor="ctr" anchorCtr="0">
            <a:noAutofit/>
          </a:bodyPr>
          <a:lstStyle/>
          <a:p>
            <a:pPr algn="ctr" defTabSz="914400">
              <a:buSzPct val="25000"/>
            </a:pPr>
            <a:r>
              <a:rPr lang="en-US" sz="1600" kern="0">
                <a:solidFill>
                  <a:srgbClr val="FFFFFF"/>
                </a:solidFill>
                <a:latin typeface="Arial"/>
                <a:ea typeface="Arial"/>
                <a:cs typeface="Arial"/>
                <a:sym typeface="Arial"/>
              </a:rPr>
              <a:t>Infrastructure</a:t>
            </a:r>
          </a:p>
        </p:txBody>
      </p:sp>
      <p:sp>
        <p:nvSpPr>
          <p:cNvPr id="526" name="Shape 526"/>
          <p:cNvSpPr txBox="1"/>
          <p:nvPr/>
        </p:nvSpPr>
        <p:spPr>
          <a:xfrm>
            <a:off x="6029532" y="3494280"/>
            <a:ext cx="766155" cy="338554"/>
          </a:xfrm>
          <a:prstGeom prst="rect">
            <a:avLst/>
          </a:prstGeom>
          <a:noFill/>
          <a:ln>
            <a:noFill/>
          </a:ln>
        </p:spPr>
        <p:txBody>
          <a:bodyPr lIns="91425" tIns="45700" rIns="91425" bIns="45700" anchor="t" anchorCtr="0">
            <a:noAutofit/>
          </a:bodyPr>
          <a:lstStyle/>
          <a:p>
            <a:pPr defTabSz="914400">
              <a:buSzPct val="25000"/>
            </a:pPr>
            <a:r>
              <a:rPr lang="en-US" sz="1600" kern="0">
                <a:solidFill>
                  <a:srgbClr val="FFFFFF"/>
                </a:solidFill>
                <a:latin typeface="Arial"/>
                <a:ea typeface="Arial"/>
                <a:cs typeface="Arial"/>
                <a:sym typeface="Arial"/>
              </a:rPr>
              <a:t>BOSH</a:t>
            </a:r>
          </a:p>
        </p:txBody>
      </p:sp>
      <p:pic>
        <p:nvPicPr>
          <p:cNvPr id="527" name="Shape 527"/>
          <p:cNvPicPr preferRelativeResize="0"/>
          <p:nvPr/>
        </p:nvPicPr>
        <p:blipFill rotWithShape="1">
          <a:blip r:embed="rId3">
            <a:alphaModFix/>
          </a:blip>
          <a:srcRect l="47903" r="18553" b="23845"/>
          <a:stretch/>
        </p:blipFill>
        <p:spPr>
          <a:xfrm>
            <a:off x="6044350" y="3073886"/>
            <a:ext cx="711193" cy="458490"/>
          </a:xfrm>
          <a:prstGeom prst="rect">
            <a:avLst/>
          </a:prstGeom>
          <a:noFill/>
          <a:ln>
            <a:noFill/>
          </a:ln>
        </p:spPr>
      </p:pic>
      <p:sp>
        <p:nvSpPr>
          <p:cNvPr id="528" name="Shape 528"/>
          <p:cNvSpPr txBox="1"/>
          <p:nvPr/>
        </p:nvSpPr>
        <p:spPr>
          <a:xfrm>
            <a:off x="1035716" y="4497848"/>
            <a:ext cx="80031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IT Ops</a:t>
            </a:r>
          </a:p>
        </p:txBody>
      </p:sp>
      <p:pic>
        <p:nvPicPr>
          <p:cNvPr id="529" name="Shape 529"/>
          <p:cNvPicPr preferRelativeResize="0"/>
          <p:nvPr/>
        </p:nvPicPr>
        <p:blipFill rotWithShape="1">
          <a:blip r:embed="rId4">
            <a:alphaModFix/>
          </a:blip>
          <a:srcRect/>
          <a:stretch/>
        </p:blipFill>
        <p:spPr>
          <a:xfrm>
            <a:off x="1337255" y="3972673"/>
            <a:ext cx="203087" cy="543748"/>
          </a:xfrm>
          <a:prstGeom prst="rect">
            <a:avLst/>
          </a:prstGeom>
          <a:noFill/>
          <a:ln>
            <a:noFill/>
          </a:ln>
        </p:spPr>
      </p:pic>
      <p:sp>
        <p:nvSpPr>
          <p:cNvPr id="530" name="Shape 530"/>
          <p:cNvSpPr txBox="1"/>
          <p:nvPr/>
        </p:nvSpPr>
        <p:spPr>
          <a:xfrm>
            <a:off x="1035716" y="3583694"/>
            <a:ext cx="800318" cy="338554"/>
          </a:xfrm>
          <a:prstGeom prst="rect">
            <a:avLst/>
          </a:prstGeom>
          <a:noFill/>
          <a:ln>
            <a:noFill/>
          </a:ln>
        </p:spPr>
        <p:txBody>
          <a:bodyPr lIns="91425" tIns="45700" rIns="91425" bIns="45700" anchor="t" anchorCtr="0">
            <a:noAutofit/>
          </a:bodyPr>
          <a:lstStyle/>
          <a:p>
            <a:pPr algn="ctr" defTabSz="914400">
              <a:buSzPct val="25000"/>
            </a:pPr>
            <a:r>
              <a:rPr lang="en-US" sz="1600" kern="0">
                <a:solidFill>
                  <a:srgbClr val="FFFFFF"/>
                </a:solidFill>
                <a:latin typeface="Arial"/>
                <a:ea typeface="Arial"/>
                <a:cs typeface="Arial"/>
                <a:sym typeface="Arial"/>
              </a:rPr>
              <a:t>IT Ops</a:t>
            </a:r>
          </a:p>
        </p:txBody>
      </p:sp>
      <p:pic>
        <p:nvPicPr>
          <p:cNvPr id="531" name="Shape 531"/>
          <p:cNvPicPr preferRelativeResize="0"/>
          <p:nvPr/>
        </p:nvPicPr>
        <p:blipFill rotWithShape="1">
          <a:blip r:embed="rId4">
            <a:alphaModFix/>
          </a:blip>
          <a:srcRect/>
          <a:stretch/>
        </p:blipFill>
        <p:spPr>
          <a:xfrm>
            <a:off x="1337255" y="3058518"/>
            <a:ext cx="203087" cy="543748"/>
          </a:xfrm>
          <a:prstGeom prst="rect">
            <a:avLst/>
          </a:prstGeom>
          <a:noFill/>
          <a:ln>
            <a:noFill/>
          </a:ln>
        </p:spPr>
      </p:pic>
      <p:sp>
        <p:nvSpPr>
          <p:cNvPr id="532" name="Shape 532"/>
          <p:cNvSpPr/>
          <p:nvPr/>
        </p:nvSpPr>
        <p:spPr>
          <a:xfrm>
            <a:off x="401719" y="2885098"/>
            <a:ext cx="8429650" cy="1951304"/>
          </a:xfrm>
          <a:prstGeom prst="roundRect">
            <a:avLst>
              <a:gd name="adj" fmla="val 16667"/>
            </a:avLst>
          </a:prstGeom>
          <a:noFill/>
          <a:ln w="19050" cap="flat" cmpd="sng">
            <a:solidFill>
              <a:srgbClr val="FFFF00"/>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grpSp>
        <p:nvGrpSpPr>
          <p:cNvPr id="533" name="Shape 533"/>
          <p:cNvGrpSpPr/>
          <p:nvPr/>
        </p:nvGrpSpPr>
        <p:grpSpPr>
          <a:xfrm>
            <a:off x="731521" y="71119"/>
            <a:ext cx="7326144" cy="2692399"/>
            <a:chOff x="1345763" y="244062"/>
            <a:chExt cx="5965303" cy="2321860"/>
          </a:xfrm>
        </p:grpSpPr>
        <p:grpSp>
          <p:nvGrpSpPr>
            <p:cNvPr id="534" name="Shape 534"/>
            <p:cNvGrpSpPr/>
            <p:nvPr/>
          </p:nvGrpSpPr>
          <p:grpSpPr>
            <a:xfrm>
              <a:off x="5963186" y="1243397"/>
              <a:ext cx="1222980" cy="559799"/>
              <a:chOff x="7092395" y="1232129"/>
              <a:chExt cx="1222980" cy="559799"/>
            </a:xfrm>
          </p:grpSpPr>
          <p:sp>
            <p:nvSpPr>
              <p:cNvPr id="535" name="Shape 535"/>
              <p:cNvSpPr/>
              <p:nvPr/>
            </p:nvSpPr>
            <p:spPr>
              <a:xfrm>
                <a:off x="7092395" y="1232129"/>
                <a:ext cx="1222980" cy="559799"/>
              </a:xfrm>
              <a:prstGeom prst="roundRect">
                <a:avLst>
                  <a:gd name="adj" fmla="val 50000"/>
                </a:avLst>
              </a:prstGeom>
              <a:solidFill>
                <a:srgbClr val="7F7F7F"/>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536" name="Shape 536"/>
              <p:cNvSpPr/>
              <p:nvPr/>
            </p:nvSpPr>
            <p:spPr>
              <a:xfrm>
                <a:off x="7840963" y="1276583"/>
                <a:ext cx="463834" cy="463834"/>
              </a:xfrm>
              <a:prstGeom prst="ellipse">
                <a:avLst/>
              </a:prstGeom>
              <a:solidFill>
                <a:srgbClr val="008774"/>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537" name="Shape 537"/>
              <p:cNvSpPr/>
              <p:nvPr/>
            </p:nvSpPr>
            <p:spPr>
              <a:xfrm>
                <a:off x="7958928" y="1350808"/>
                <a:ext cx="237575" cy="293117"/>
              </a:xfrm>
              <a:prstGeom prst="can">
                <a:avLst>
                  <a:gd name="adj" fmla="val 25000"/>
                </a:avLst>
              </a:prstGeom>
              <a:solidFill>
                <a:schemeClr val="lt1"/>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grpSp>
        <p:sp>
          <p:nvSpPr>
            <p:cNvPr id="538" name="Shape 538"/>
            <p:cNvSpPr/>
            <p:nvPr/>
          </p:nvSpPr>
          <p:spPr>
            <a:xfrm>
              <a:off x="4047930" y="244062"/>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39" name="Shape 539"/>
            <p:cNvSpPr/>
            <p:nvPr/>
          </p:nvSpPr>
          <p:spPr>
            <a:xfrm>
              <a:off x="1345763" y="1904164"/>
              <a:ext cx="1658001" cy="559799"/>
            </a:xfrm>
            <a:prstGeom prst="roundRect">
              <a:avLst>
                <a:gd name="adj" fmla="val 50000"/>
              </a:avLst>
            </a:prstGeom>
            <a:solidFill>
              <a:srgbClr val="7F7F7F"/>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540" name="Shape 540"/>
            <p:cNvSpPr/>
            <p:nvPr/>
          </p:nvSpPr>
          <p:spPr>
            <a:xfrm>
              <a:off x="2123940" y="1196770"/>
              <a:ext cx="1016099" cy="559799"/>
            </a:xfrm>
            <a:prstGeom prst="roundRect">
              <a:avLst>
                <a:gd name="adj" fmla="val 50000"/>
              </a:avLst>
            </a:prstGeom>
            <a:solidFill>
              <a:srgbClr val="7F7F7F"/>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541" name="Shape 541"/>
            <p:cNvSpPr/>
            <p:nvPr/>
          </p:nvSpPr>
          <p:spPr>
            <a:xfrm>
              <a:off x="6190416" y="525322"/>
              <a:ext cx="1120650" cy="559799"/>
            </a:xfrm>
            <a:prstGeom prst="roundRect">
              <a:avLst>
                <a:gd name="adj" fmla="val 50000"/>
              </a:avLst>
            </a:prstGeom>
            <a:solidFill>
              <a:srgbClr val="7F7F7F"/>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542" name="Shape 542"/>
            <p:cNvSpPr/>
            <p:nvPr/>
          </p:nvSpPr>
          <p:spPr>
            <a:xfrm>
              <a:off x="1919783" y="525322"/>
              <a:ext cx="1016099" cy="559799"/>
            </a:xfrm>
            <a:prstGeom prst="roundRect">
              <a:avLst>
                <a:gd name="adj" fmla="val 50000"/>
              </a:avLst>
            </a:prstGeom>
            <a:solidFill>
              <a:srgbClr val="7F7F7F"/>
            </a:solidFill>
            <a:ln>
              <a:noFill/>
            </a:ln>
          </p:spPr>
          <p:txBody>
            <a:bodyPr lIns="68550" tIns="34275" rIns="68550" bIns="34275" anchor="ctr" anchorCtr="0">
              <a:noAutofit/>
            </a:bodyPr>
            <a:lstStyle/>
            <a:p>
              <a:pPr algn="ctr" defTabSz="914400"/>
              <a:endParaRPr sz="1050" kern="0">
                <a:solidFill>
                  <a:srgbClr val="FFFFFF"/>
                </a:solidFill>
                <a:latin typeface="Calibri"/>
                <a:ea typeface="Calibri"/>
                <a:cs typeface="Calibri"/>
                <a:sym typeface="Calibri"/>
              </a:endParaRPr>
            </a:p>
          </p:txBody>
        </p:sp>
        <p:sp>
          <p:nvSpPr>
            <p:cNvPr id="543" name="Shape 543"/>
            <p:cNvSpPr txBox="1"/>
            <p:nvPr/>
          </p:nvSpPr>
          <p:spPr>
            <a:xfrm>
              <a:off x="4085678" y="396820"/>
              <a:ext cx="953207" cy="728324"/>
            </a:xfrm>
            <a:prstGeom prst="rect">
              <a:avLst/>
            </a:prstGeom>
            <a:noFill/>
            <a:ln>
              <a:noFill/>
            </a:ln>
          </p:spPr>
          <p:txBody>
            <a:bodyPr lIns="7125" tIns="7125" rIns="7125" bIns="7125" anchor="ctr" anchorCtr="0">
              <a:noAutofit/>
            </a:bodyPr>
            <a:lstStyle/>
            <a:p>
              <a:pPr algn="ctr" defTabSz="914400">
                <a:lnSpc>
                  <a:spcPct val="90000"/>
                </a:lnSpc>
                <a:buSzPct val="25000"/>
              </a:pPr>
              <a:r>
                <a:rPr lang="en-US" sz="1600" b="1" kern="0">
                  <a:solidFill>
                    <a:srgbClr val="5A5A5A"/>
                  </a:solidFill>
                  <a:latin typeface="Calibri"/>
                  <a:ea typeface="Calibri"/>
                  <a:cs typeface="Calibri"/>
                  <a:sym typeface="Calibri"/>
                </a:rPr>
                <a:t>APPLICATION</a:t>
              </a:r>
            </a:p>
          </p:txBody>
        </p:sp>
        <p:sp>
          <p:nvSpPr>
            <p:cNvPr id="544" name="Shape 544"/>
            <p:cNvSpPr/>
            <p:nvPr/>
          </p:nvSpPr>
          <p:spPr>
            <a:xfrm rot="10800000">
              <a:off x="2840268" y="661267"/>
              <a:ext cx="1135349" cy="293400"/>
            </a:xfrm>
            <a:prstGeom prst="leftArrow">
              <a:avLst>
                <a:gd name="adj1" fmla="val 60000"/>
                <a:gd name="adj2" fmla="val 50000"/>
              </a:avLst>
            </a:prstGeom>
            <a:solidFill>
              <a:srgbClr val="2D8B83"/>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45" name="Shape 545"/>
            <p:cNvSpPr/>
            <p:nvPr/>
          </p:nvSpPr>
          <p:spPr>
            <a:xfrm>
              <a:off x="5137653" y="661156"/>
              <a:ext cx="1135349" cy="293400"/>
            </a:xfrm>
            <a:prstGeom prst="leftArrow">
              <a:avLst>
                <a:gd name="adj1" fmla="val 60000"/>
                <a:gd name="adj2" fmla="val 50000"/>
              </a:avLst>
            </a:prstGeom>
            <a:solidFill>
              <a:srgbClr val="97BBB7"/>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46" name="Shape 546"/>
            <p:cNvSpPr/>
            <p:nvPr/>
          </p:nvSpPr>
          <p:spPr>
            <a:xfrm>
              <a:off x="5912635" y="519550"/>
              <a:ext cx="799118" cy="576674"/>
            </a:xfrm>
            <a:prstGeom prst="roundRect">
              <a:avLst>
                <a:gd name="adj" fmla="val 10000"/>
              </a:avLst>
            </a:prstGeom>
            <a:solidFill>
              <a:srgbClr val="33928A"/>
            </a:solidFill>
            <a:ln w="25400" cap="flat" cmpd="sng">
              <a:solidFill>
                <a:srgbClr val="FFFFFF"/>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1D5852"/>
                </a:solidFill>
                <a:latin typeface="Calibri"/>
                <a:ea typeface="Calibri"/>
                <a:cs typeface="Calibri"/>
                <a:sym typeface="Calibri"/>
              </a:endParaRPr>
            </a:p>
          </p:txBody>
        </p:sp>
        <p:sp>
          <p:nvSpPr>
            <p:cNvPr id="547" name="Shape 547"/>
            <p:cNvSpPr/>
            <p:nvPr/>
          </p:nvSpPr>
          <p:spPr>
            <a:xfrm rot="-1799988" flipH="1">
              <a:off x="3000418" y="1164904"/>
              <a:ext cx="1135356" cy="293536"/>
            </a:xfrm>
            <a:prstGeom prst="leftArrow">
              <a:avLst>
                <a:gd name="adj1" fmla="val 60000"/>
                <a:gd name="adj2" fmla="val 50000"/>
              </a:avLst>
            </a:prstGeom>
            <a:solidFill>
              <a:srgbClr val="3A988F"/>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48" name="Shape 548"/>
            <p:cNvSpPr/>
            <p:nvPr/>
          </p:nvSpPr>
          <p:spPr>
            <a:xfrm rot="-3600012" flipH="1">
              <a:off x="3420932" y="1585299"/>
              <a:ext cx="1135356" cy="293536"/>
            </a:xfrm>
            <a:prstGeom prst="leftArrow">
              <a:avLst>
                <a:gd name="adj1" fmla="val 60000"/>
                <a:gd name="adj2" fmla="val 50000"/>
              </a:avLst>
            </a:prstGeom>
            <a:solidFill>
              <a:srgbClr val="46A69B"/>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49" name="Shape 549"/>
            <p:cNvSpPr/>
            <p:nvPr/>
          </p:nvSpPr>
          <p:spPr>
            <a:xfrm rot="-5400000" flipH="1">
              <a:off x="3995195" y="1739287"/>
              <a:ext cx="1135349" cy="293400"/>
            </a:xfrm>
            <a:prstGeom prst="leftArrow">
              <a:avLst>
                <a:gd name="adj1" fmla="val 60000"/>
                <a:gd name="adj2" fmla="val 50000"/>
              </a:avLst>
            </a:prstGeom>
            <a:solidFill>
              <a:srgbClr val="57AEA5"/>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50" name="Shape 550"/>
            <p:cNvSpPr/>
            <p:nvPr/>
          </p:nvSpPr>
          <p:spPr>
            <a:xfrm rot="-7199988" flipH="1">
              <a:off x="4569625" y="1585355"/>
              <a:ext cx="1135356" cy="293536"/>
            </a:xfrm>
            <a:prstGeom prst="leftArrow">
              <a:avLst>
                <a:gd name="adj1" fmla="val 60000"/>
                <a:gd name="adj2" fmla="val 50000"/>
              </a:avLst>
            </a:prstGeom>
            <a:solidFill>
              <a:srgbClr val="6DB2A9"/>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51" name="Shape 551"/>
            <p:cNvSpPr/>
            <p:nvPr/>
          </p:nvSpPr>
          <p:spPr>
            <a:xfrm rot="-9000012" flipH="1">
              <a:off x="4990020" y="1164842"/>
              <a:ext cx="1135356" cy="293536"/>
            </a:xfrm>
            <a:prstGeom prst="leftArrow">
              <a:avLst>
                <a:gd name="adj1" fmla="val 60000"/>
                <a:gd name="adj2" fmla="val 50000"/>
              </a:avLst>
            </a:prstGeom>
            <a:solidFill>
              <a:srgbClr val="83B5B0"/>
            </a:solidFill>
            <a:ln>
              <a:noFill/>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52" name="Shape 552"/>
            <p:cNvSpPr/>
            <p:nvPr/>
          </p:nvSpPr>
          <p:spPr>
            <a:xfrm>
              <a:off x="5193130" y="1894590"/>
              <a:ext cx="720899" cy="576674"/>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00" tIns="15700" rIns="15700" bIns="15700" anchor="ctr" anchorCtr="0">
              <a:noAutofit/>
            </a:bodyPr>
            <a:lstStyle/>
            <a:p>
              <a:pPr algn="ctr" defTabSz="914400">
                <a:lnSpc>
                  <a:spcPct val="90000"/>
                </a:lnSpc>
              </a:pPr>
              <a:endParaRPr sz="825" kern="0">
                <a:solidFill>
                  <a:srgbClr val="FFFFFF"/>
                </a:solidFill>
                <a:latin typeface="Calibri"/>
                <a:ea typeface="Calibri"/>
                <a:cs typeface="Calibri"/>
                <a:sym typeface="Calibri"/>
              </a:endParaRPr>
            </a:p>
          </p:txBody>
        </p:sp>
        <p:sp>
          <p:nvSpPr>
            <p:cNvPr id="553" name="Shape 553"/>
            <p:cNvSpPr/>
            <p:nvPr/>
          </p:nvSpPr>
          <p:spPr>
            <a:xfrm>
              <a:off x="5659662" y="1239129"/>
              <a:ext cx="973872" cy="576674"/>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50" tIns="68550" rIns="68550" bIns="68550" anchor="ctr" anchorCtr="0">
              <a:noAutofit/>
            </a:bodyPr>
            <a:lstStyle/>
            <a:p>
              <a:pPr defTabSz="914400"/>
              <a:endParaRPr sz="1050" kern="0">
                <a:solidFill>
                  <a:srgbClr val="000000"/>
                </a:solidFill>
                <a:latin typeface="Calibri"/>
                <a:ea typeface="Calibri"/>
                <a:cs typeface="Calibri"/>
                <a:sym typeface="Calibri"/>
              </a:endParaRPr>
            </a:p>
          </p:txBody>
        </p:sp>
        <p:sp>
          <p:nvSpPr>
            <p:cNvPr id="554" name="Shape 554"/>
            <p:cNvSpPr/>
            <p:nvPr/>
          </p:nvSpPr>
          <p:spPr>
            <a:xfrm>
              <a:off x="4124546" y="1989248"/>
              <a:ext cx="953207" cy="576674"/>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00" tIns="15700" rIns="15700" bIns="15700" anchor="ctr" anchorCtr="0">
              <a:noAutofit/>
            </a:bodyPr>
            <a:lstStyle/>
            <a:p>
              <a:pPr algn="ctr" defTabSz="914400">
                <a:lnSpc>
                  <a:spcPct val="90000"/>
                </a:lnSpc>
              </a:pPr>
              <a:endParaRPr sz="825" kern="0">
                <a:solidFill>
                  <a:srgbClr val="FFFFFF"/>
                </a:solidFill>
                <a:latin typeface="Calibri"/>
                <a:ea typeface="Calibri"/>
                <a:cs typeface="Calibri"/>
                <a:sym typeface="Calibri"/>
              </a:endParaRPr>
            </a:p>
          </p:txBody>
        </p:sp>
        <p:sp>
          <p:nvSpPr>
            <p:cNvPr id="555" name="Shape 555"/>
            <p:cNvSpPr/>
            <p:nvPr/>
          </p:nvSpPr>
          <p:spPr>
            <a:xfrm>
              <a:off x="2686630" y="1881223"/>
              <a:ext cx="1289516" cy="576674"/>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00" tIns="15700" rIns="15700" bIns="15700" anchor="ctr" anchorCtr="0">
              <a:noAutofit/>
            </a:bodyPr>
            <a:lstStyle/>
            <a:p>
              <a:pPr algn="ctr" defTabSz="914400">
                <a:lnSpc>
                  <a:spcPct val="90000"/>
                </a:lnSpc>
              </a:pPr>
              <a:endParaRPr sz="825" kern="0">
                <a:solidFill>
                  <a:srgbClr val="FFFFFF"/>
                </a:solidFill>
                <a:latin typeface="Calibri"/>
                <a:ea typeface="Calibri"/>
                <a:cs typeface="Calibri"/>
                <a:sym typeface="Calibri"/>
              </a:endParaRPr>
            </a:p>
          </p:txBody>
        </p:sp>
        <p:sp>
          <p:nvSpPr>
            <p:cNvPr id="556" name="Shape 556"/>
            <p:cNvSpPr/>
            <p:nvPr/>
          </p:nvSpPr>
          <p:spPr>
            <a:xfrm>
              <a:off x="2770583" y="1180417"/>
              <a:ext cx="809698" cy="576674"/>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Language Agnostic</a:t>
              </a:r>
            </a:p>
          </p:txBody>
        </p:sp>
        <p:sp>
          <p:nvSpPr>
            <p:cNvPr id="557" name="Shape 557"/>
            <p:cNvSpPr txBox="1"/>
            <p:nvPr/>
          </p:nvSpPr>
          <p:spPr>
            <a:xfrm>
              <a:off x="5205364" y="1928340"/>
              <a:ext cx="687149"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Cloud Agnostic</a:t>
              </a:r>
            </a:p>
          </p:txBody>
        </p:sp>
        <p:sp>
          <p:nvSpPr>
            <p:cNvPr id="558" name="Shape 558"/>
            <p:cNvSpPr txBox="1"/>
            <p:nvPr/>
          </p:nvSpPr>
          <p:spPr>
            <a:xfrm>
              <a:off x="4184794" y="2022998"/>
              <a:ext cx="854091"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Day 2 Operations</a:t>
              </a:r>
            </a:p>
          </p:txBody>
        </p:sp>
        <p:sp>
          <p:nvSpPr>
            <p:cNvPr id="559" name="Shape 559"/>
            <p:cNvSpPr txBox="1"/>
            <p:nvPr/>
          </p:nvSpPr>
          <p:spPr>
            <a:xfrm>
              <a:off x="5684830" y="1243108"/>
              <a:ext cx="913182"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Integrated Data Services</a:t>
              </a:r>
            </a:p>
          </p:txBody>
        </p:sp>
        <p:sp>
          <p:nvSpPr>
            <p:cNvPr id="560" name="Shape 560"/>
            <p:cNvSpPr txBox="1"/>
            <p:nvPr/>
          </p:nvSpPr>
          <p:spPr>
            <a:xfrm>
              <a:off x="2761700" y="1890933"/>
              <a:ext cx="1198032"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Growing ISV &amp; Partner Ecosystem</a:t>
              </a:r>
            </a:p>
          </p:txBody>
        </p:sp>
        <p:pic>
          <p:nvPicPr>
            <p:cNvPr id="561" name="Shape 561"/>
            <p:cNvPicPr preferRelativeResize="0"/>
            <p:nvPr/>
          </p:nvPicPr>
          <p:blipFill rotWithShape="1">
            <a:blip r:embed="rId5">
              <a:alphaModFix/>
            </a:blip>
            <a:srcRect/>
            <a:stretch/>
          </p:blipFill>
          <p:spPr>
            <a:xfrm>
              <a:off x="1540936" y="1964921"/>
              <a:ext cx="421899" cy="434880"/>
            </a:xfrm>
            <a:prstGeom prst="rect">
              <a:avLst/>
            </a:prstGeom>
            <a:noFill/>
            <a:ln>
              <a:noFill/>
            </a:ln>
          </p:spPr>
        </p:pic>
        <p:pic>
          <p:nvPicPr>
            <p:cNvPr id="562" name="Shape 562"/>
            <p:cNvPicPr preferRelativeResize="0"/>
            <p:nvPr/>
          </p:nvPicPr>
          <p:blipFill rotWithShape="1">
            <a:blip r:embed="rId6">
              <a:alphaModFix/>
            </a:blip>
            <a:srcRect/>
            <a:stretch/>
          </p:blipFill>
          <p:spPr>
            <a:xfrm>
              <a:off x="2040667" y="2047755"/>
              <a:ext cx="661409" cy="327589"/>
            </a:xfrm>
            <a:prstGeom prst="rect">
              <a:avLst/>
            </a:prstGeom>
            <a:noFill/>
            <a:ln>
              <a:noFill/>
            </a:ln>
          </p:spPr>
        </p:pic>
        <p:pic>
          <p:nvPicPr>
            <p:cNvPr id="563" name="Shape 563"/>
            <p:cNvPicPr preferRelativeResize="0"/>
            <p:nvPr/>
          </p:nvPicPr>
          <p:blipFill rotWithShape="1">
            <a:blip r:embed="rId7">
              <a:alphaModFix/>
            </a:blip>
            <a:srcRect l="17936" t="8362" r="24899" b="5599"/>
            <a:stretch/>
          </p:blipFill>
          <p:spPr>
            <a:xfrm>
              <a:off x="2113890" y="1308045"/>
              <a:ext cx="368287" cy="367070"/>
            </a:xfrm>
            <a:prstGeom prst="rect">
              <a:avLst/>
            </a:prstGeom>
            <a:noFill/>
            <a:ln>
              <a:noFill/>
            </a:ln>
          </p:spPr>
        </p:pic>
        <p:pic>
          <p:nvPicPr>
            <p:cNvPr id="564" name="Shape 564"/>
            <p:cNvPicPr preferRelativeResize="0"/>
            <p:nvPr/>
          </p:nvPicPr>
          <p:blipFill rotWithShape="1">
            <a:blip r:embed="rId8">
              <a:alphaModFix/>
            </a:blip>
            <a:srcRect/>
            <a:stretch/>
          </p:blipFill>
          <p:spPr>
            <a:xfrm>
              <a:off x="2421752" y="1351970"/>
              <a:ext cx="339946" cy="301725"/>
            </a:xfrm>
            <a:prstGeom prst="rect">
              <a:avLst/>
            </a:prstGeom>
            <a:noFill/>
            <a:ln>
              <a:noFill/>
            </a:ln>
          </p:spPr>
        </p:pic>
        <p:pic>
          <p:nvPicPr>
            <p:cNvPr id="565" name="Shape 565"/>
            <p:cNvPicPr preferRelativeResize="0"/>
            <p:nvPr/>
          </p:nvPicPr>
          <p:blipFill rotWithShape="1">
            <a:blip r:embed="rId9">
              <a:alphaModFix/>
            </a:blip>
            <a:srcRect/>
            <a:stretch/>
          </p:blipFill>
          <p:spPr>
            <a:xfrm>
              <a:off x="6762706" y="567081"/>
              <a:ext cx="465525" cy="465525"/>
            </a:xfrm>
            <a:prstGeom prst="rect">
              <a:avLst/>
            </a:prstGeom>
            <a:noFill/>
            <a:ln>
              <a:noFill/>
            </a:ln>
          </p:spPr>
        </p:pic>
        <p:sp>
          <p:nvSpPr>
            <p:cNvPr id="566" name="Shape 566"/>
            <p:cNvSpPr txBox="1"/>
            <p:nvPr/>
          </p:nvSpPr>
          <p:spPr>
            <a:xfrm>
              <a:off x="5914867" y="534064"/>
              <a:ext cx="775150" cy="542925"/>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Security &amp; Isolation</a:t>
              </a:r>
            </a:p>
          </p:txBody>
        </p:sp>
        <p:sp>
          <p:nvSpPr>
            <p:cNvPr id="567" name="Shape 567"/>
            <p:cNvSpPr/>
            <p:nvPr/>
          </p:nvSpPr>
          <p:spPr>
            <a:xfrm>
              <a:off x="1962834" y="565704"/>
              <a:ext cx="463834" cy="463834"/>
            </a:xfrm>
            <a:prstGeom prst="ellipse">
              <a:avLst/>
            </a:prstGeom>
            <a:solidFill>
              <a:schemeClr val="accent1"/>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568" name="Shape 568"/>
            <p:cNvSpPr/>
            <p:nvPr/>
          </p:nvSpPr>
          <p:spPr>
            <a:xfrm>
              <a:off x="2010773" y="610560"/>
              <a:ext cx="363645" cy="363645"/>
            </a:xfrm>
            <a:prstGeom prst="sun">
              <a:avLst>
                <a:gd name="adj" fmla="val 25000"/>
              </a:avLst>
            </a:prstGeom>
            <a:solidFill>
              <a:srgbClr val="FFFFFF"/>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grpSp>
      <p:grpSp>
        <p:nvGrpSpPr>
          <p:cNvPr id="569" name="Shape 569"/>
          <p:cNvGrpSpPr/>
          <p:nvPr/>
        </p:nvGrpSpPr>
        <p:grpSpPr>
          <a:xfrm>
            <a:off x="5520825" y="4022343"/>
            <a:ext cx="3409491" cy="616192"/>
            <a:chOff x="184080" y="4377801"/>
            <a:chExt cx="4336745" cy="531523"/>
          </a:xfrm>
        </p:grpSpPr>
        <p:grpSp>
          <p:nvGrpSpPr>
            <p:cNvPr id="570" name="Shape 570"/>
            <p:cNvGrpSpPr/>
            <p:nvPr/>
          </p:nvGrpSpPr>
          <p:grpSpPr>
            <a:xfrm>
              <a:off x="184080" y="4377801"/>
              <a:ext cx="1010802" cy="527415"/>
              <a:chOff x="184080" y="4448921"/>
              <a:chExt cx="1010802" cy="527415"/>
            </a:xfrm>
          </p:grpSpPr>
          <p:pic>
            <p:nvPicPr>
              <p:cNvPr id="571" name="Shape 571"/>
              <p:cNvPicPr preferRelativeResize="0"/>
              <p:nvPr/>
            </p:nvPicPr>
            <p:blipFill rotWithShape="1">
              <a:blip r:embed="rId10">
                <a:alphaModFix/>
              </a:blip>
              <a:srcRect b="-4013"/>
              <a:stretch/>
            </p:blipFill>
            <p:spPr>
              <a:xfrm>
                <a:off x="184080" y="4448921"/>
                <a:ext cx="1010802" cy="527415"/>
              </a:xfrm>
              <a:prstGeom prst="rect">
                <a:avLst/>
              </a:prstGeom>
              <a:noFill/>
              <a:ln>
                <a:noFill/>
              </a:ln>
            </p:spPr>
          </p:pic>
          <p:pic>
            <p:nvPicPr>
              <p:cNvPr id="572" name="Shape 572"/>
              <p:cNvPicPr preferRelativeResize="0"/>
              <p:nvPr/>
            </p:nvPicPr>
            <p:blipFill rotWithShape="1">
              <a:blip r:embed="rId11">
                <a:alphaModFix/>
              </a:blip>
              <a:srcRect/>
              <a:stretch/>
            </p:blipFill>
            <p:spPr>
              <a:xfrm>
                <a:off x="298663" y="4599300"/>
                <a:ext cx="795410" cy="201398"/>
              </a:xfrm>
              <a:prstGeom prst="rect">
                <a:avLst/>
              </a:prstGeom>
              <a:noFill/>
              <a:ln>
                <a:noFill/>
              </a:ln>
            </p:spPr>
          </p:pic>
        </p:grpSp>
        <p:grpSp>
          <p:nvGrpSpPr>
            <p:cNvPr id="573" name="Shape 573"/>
            <p:cNvGrpSpPr/>
            <p:nvPr/>
          </p:nvGrpSpPr>
          <p:grpSpPr>
            <a:xfrm>
              <a:off x="2400042" y="4380285"/>
              <a:ext cx="1010802" cy="527415"/>
              <a:chOff x="2400042" y="4451405"/>
              <a:chExt cx="1010802" cy="527415"/>
            </a:xfrm>
          </p:grpSpPr>
          <p:pic>
            <p:nvPicPr>
              <p:cNvPr id="574" name="Shape 574"/>
              <p:cNvPicPr preferRelativeResize="0"/>
              <p:nvPr/>
            </p:nvPicPr>
            <p:blipFill rotWithShape="1">
              <a:blip r:embed="rId10">
                <a:alphaModFix/>
              </a:blip>
              <a:srcRect b="-4013"/>
              <a:stretch/>
            </p:blipFill>
            <p:spPr>
              <a:xfrm>
                <a:off x="2400042" y="4451405"/>
                <a:ext cx="1010802" cy="527415"/>
              </a:xfrm>
              <a:prstGeom prst="rect">
                <a:avLst/>
              </a:prstGeom>
              <a:noFill/>
              <a:ln>
                <a:noFill/>
              </a:ln>
            </p:spPr>
          </p:pic>
          <p:pic>
            <p:nvPicPr>
              <p:cNvPr id="575" name="Shape 575"/>
              <p:cNvPicPr preferRelativeResize="0"/>
              <p:nvPr/>
            </p:nvPicPr>
            <p:blipFill rotWithShape="1">
              <a:blip r:embed="rId12">
                <a:alphaModFix/>
              </a:blip>
              <a:srcRect/>
              <a:stretch/>
            </p:blipFill>
            <p:spPr>
              <a:xfrm>
                <a:off x="2554233" y="4566255"/>
                <a:ext cx="644978" cy="261401"/>
              </a:xfrm>
              <a:prstGeom prst="rect">
                <a:avLst/>
              </a:prstGeom>
              <a:noFill/>
              <a:ln>
                <a:noFill/>
              </a:ln>
            </p:spPr>
          </p:pic>
        </p:grpSp>
        <p:grpSp>
          <p:nvGrpSpPr>
            <p:cNvPr id="576" name="Shape 576"/>
            <p:cNvGrpSpPr/>
            <p:nvPr/>
          </p:nvGrpSpPr>
          <p:grpSpPr>
            <a:xfrm>
              <a:off x="1286159" y="4378687"/>
              <a:ext cx="1010802" cy="527415"/>
              <a:chOff x="1286159" y="4449807"/>
              <a:chExt cx="1010802" cy="527415"/>
            </a:xfrm>
          </p:grpSpPr>
          <p:pic>
            <p:nvPicPr>
              <p:cNvPr id="577" name="Shape 577"/>
              <p:cNvPicPr preferRelativeResize="0"/>
              <p:nvPr/>
            </p:nvPicPr>
            <p:blipFill rotWithShape="1">
              <a:blip r:embed="rId10">
                <a:alphaModFix/>
              </a:blip>
              <a:srcRect b="-4013"/>
              <a:stretch/>
            </p:blipFill>
            <p:spPr>
              <a:xfrm>
                <a:off x="1286159" y="4449807"/>
                <a:ext cx="1010802" cy="527415"/>
              </a:xfrm>
              <a:prstGeom prst="rect">
                <a:avLst/>
              </a:prstGeom>
              <a:noFill/>
              <a:ln>
                <a:noFill/>
              </a:ln>
            </p:spPr>
          </p:pic>
          <p:pic>
            <p:nvPicPr>
              <p:cNvPr id="578" name="Shape 578"/>
              <p:cNvPicPr preferRelativeResize="0"/>
              <p:nvPr/>
            </p:nvPicPr>
            <p:blipFill rotWithShape="1">
              <a:blip r:embed="rId13">
                <a:alphaModFix/>
              </a:blip>
              <a:srcRect l="4286"/>
              <a:stretch/>
            </p:blipFill>
            <p:spPr>
              <a:xfrm>
                <a:off x="1415013" y="4589521"/>
                <a:ext cx="716741" cy="238135"/>
              </a:xfrm>
              <a:prstGeom prst="rect">
                <a:avLst/>
              </a:prstGeom>
              <a:noFill/>
              <a:ln>
                <a:noFill/>
              </a:ln>
            </p:spPr>
          </p:pic>
        </p:grpSp>
        <p:grpSp>
          <p:nvGrpSpPr>
            <p:cNvPr id="579" name="Shape 579"/>
            <p:cNvGrpSpPr/>
            <p:nvPr/>
          </p:nvGrpSpPr>
          <p:grpSpPr>
            <a:xfrm>
              <a:off x="3510023" y="4381908"/>
              <a:ext cx="1010802" cy="527415"/>
              <a:chOff x="3510023" y="4453028"/>
              <a:chExt cx="1010802" cy="527415"/>
            </a:xfrm>
          </p:grpSpPr>
          <p:pic>
            <p:nvPicPr>
              <p:cNvPr id="580" name="Shape 580"/>
              <p:cNvPicPr preferRelativeResize="0"/>
              <p:nvPr/>
            </p:nvPicPr>
            <p:blipFill rotWithShape="1">
              <a:blip r:embed="rId10">
                <a:alphaModFix/>
              </a:blip>
              <a:srcRect b="-4013"/>
              <a:stretch/>
            </p:blipFill>
            <p:spPr>
              <a:xfrm>
                <a:off x="3510023" y="4453028"/>
                <a:ext cx="1010802" cy="527415"/>
              </a:xfrm>
              <a:prstGeom prst="rect">
                <a:avLst/>
              </a:prstGeom>
              <a:noFill/>
              <a:ln>
                <a:noFill/>
              </a:ln>
            </p:spPr>
          </p:pic>
          <p:pic>
            <p:nvPicPr>
              <p:cNvPr id="581" name="Shape 581"/>
              <p:cNvPicPr preferRelativeResize="0"/>
              <p:nvPr/>
            </p:nvPicPr>
            <p:blipFill rotWithShape="1">
              <a:blip r:embed="rId14">
                <a:alphaModFix/>
              </a:blip>
              <a:srcRect/>
              <a:stretch/>
            </p:blipFill>
            <p:spPr>
              <a:xfrm>
                <a:off x="3650837" y="4531964"/>
                <a:ext cx="327844" cy="327844"/>
              </a:xfrm>
              <a:prstGeom prst="rect">
                <a:avLst/>
              </a:prstGeom>
              <a:noFill/>
              <a:ln>
                <a:noFill/>
              </a:ln>
            </p:spPr>
          </p:pic>
          <p:sp>
            <p:nvSpPr>
              <p:cNvPr id="582" name="Shape 582"/>
              <p:cNvSpPr txBox="1"/>
              <p:nvPr/>
            </p:nvSpPr>
            <p:spPr>
              <a:xfrm>
                <a:off x="3926437" y="4558266"/>
                <a:ext cx="594387" cy="239074"/>
              </a:xfrm>
              <a:prstGeom prst="rect">
                <a:avLst/>
              </a:prstGeom>
              <a:noFill/>
              <a:ln>
                <a:noFill/>
              </a:ln>
            </p:spPr>
            <p:txBody>
              <a:bodyPr lIns="91425" tIns="45700" rIns="91425" bIns="45700" anchor="t" anchorCtr="0">
                <a:noAutofit/>
              </a:bodyPr>
              <a:lstStyle/>
              <a:p>
                <a:pPr algn="ctr" defTabSz="914400">
                  <a:buSzPct val="25000"/>
                </a:pPr>
                <a:r>
                  <a:rPr lang="en-US" sz="1200" kern="0">
                    <a:solidFill>
                      <a:srgbClr val="000000"/>
                    </a:solidFill>
                    <a:latin typeface="Calibri"/>
                    <a:ea typeface="Calibri"/>
                    <a:cs typeface="Calibri"/>
                    <a:sym typeface="Calibri"/>
                  </a:rPr>
                  <a:t>Azure</a:t>
                </a:r>
              </a:p>
            </p:txBody>
          </p:sp>
        </p:grpSp>
      </p:grpSp>
      <p:sp>
        <p:nvSpPr>
          <p:cNvPr id="583" name="Shape 583"/>
          <p:cNvSpPr/>
          <p:nvPr/>
        </p:nvSpPr>
        <p:spPr>
          <a:xfrm>
            <a:off x="2231886" y="390571"/>
            <a:ext cx="1260145" cy="66870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00" tIns="15700" rIns="15700" bIns="15700" anchor="ctr" anchorCtr="0">
            <a:noAutofit/>
          </a:bodyPr>
          <a:lstStyle/>
          <a:p>
            <a:pPr algn="ctr" defTabSz="914400">
              <a:lnSpc>
                <a:spcPct val="90000"/>
              </a:lnSpc>
            </a:pPr>
            <a:endParaRPr sz="825" kern="0">
              <a:solidFill>
                <a:srgbClr val="FFFFFF"/>
              </a:solidFill>
              <a:latin typeface="Calibri"/>
              <a:ea typeface="Calibri"/>
              <a:cs typeface="Calibri"/>
              <a:sym typeface="Calibri"/>
            </a:endParaRPr>
          </a:p>
        </p:txBody>
      </p:sp>
      <p:sp>
        <p:nvSpPr>
          <p:cNvPr id="584" name="Shape 584"/>
          <p:cNvSpPr txBox="1"/>
          <p:nvPr/>
        </p:nvSpPr>
        <p:spPr>
          <a:xfrm>
            <a:off x="2259766" y="429725"/>
            <a:ext cx="1232266" cy="629568"/>
          </a:xfrm>
          <a:prstGeom prst="rect">
            <a:avLst/>
          </a:prstGeom>
          <a:noFill/>
          <a:ln>
            <a:noFill/>
          </a:ln>
        </p:spPr>
        <p:txBody>
          <a:bodyPr lIns="15700" tIns="15700" rIns="15700" bIns="15700" anchor="ctr" anchorCtr="0">
            <a:noAutofit/>
          </a:bodyPr>
          <a:lstStyle/>
          <a:p>
            <a:pPr algn="ctr" defTabSz="914400">
              <a:lnSpc>
                <a:spcPct val="90000"/>
              </a:lnSpc>
              <a:buSzPct val="25000"/>
            </a:pPr>
            <a:r>
              <a:rPr lang="en-US" sz="1600" kern="0">
                <a:solidFill>
                  <a:srgbClr val="FFFFFF"/>
                </a:solidFill>
                <a:latin typeface="Calibri"/>
                <a:ea typeface="Calibri"/>
                <a:cs typeface="Calibri"/>
                <a:sym typeface="Calibri"/>
              </a:rPr>
              <a:t>Infrastructure as code</a:t>
            </a:r>
          </a:p>
        </p:txBody>
      </p:sp>
    </p:spTree>
    <p:extLst>
      <p:ext uri="{BB962C8B-B14F-4D97-AF65-F5344CB8AC3E}">
        <p14:creationId xmlns:p14="http://schemas.microsoft.com/office/powerpoint/2010/main" val="32084405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3721" y="75205"/>
            <a:ext cx="8796928" cy="1060609"/>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a:solidFill>
                  <a:srgbClr val="F79646"/>
                </a:solidFill>
                <a:latin typeface="Arial"/>
                <a:ea typeface="Arial"/>
                <a:cs typeface="Arial"/>
                <a:sym typeface="Arial"/>
              </a:rPr>
              <a:t>Fortune 500 Companies are Adopting</a:t>
            </a:r>
            <a:br>
              <a:rPr lang="en-US" sz="3200" b="0" i="0" u="none" strike="noStrike" cap="none">
                <a:solidFill>
                  <a:srgbClr val="F79646"/>
                </a:solidFill>
                <a:latin typeface="Arial"/>
                <a:ea typeface="Arial"/>
                <a:cs typeface="Arial"/>
                <a:sym typeface="Arial"/>
              </a:rPr>
            </a:br>
            <a:r>
              <a:rPr lang="en-US" sz="3200" b="0" i="0" u="none" strike="noStrike" cap="none">
                <a:solidFill>
                  <a:srgbClr val="F79646"/>
                </a:solidFill>
                <a:latin typeface="Arial"/>
                <a:ea typeface="Arial"/>
                <a:cs typeface="Arial"/>
                <a:sym typeface="Arial"/>
              </a:rPr>
              <a:t>Cloud Native and Microservice Models</a:t>
            </a:r>
          </a:p>
        </p:txBody>
      </p:sp>
      <p:sp>
        <p:nvSpPr>
          <p:cNvPr id="145" name="Shape 145"/>
          <p:cNvSpPr/>
          <p:nvPr/>
        </p:nvSpPr>
        <p:spPr>
          <a:xfrm>
            <a:off x="4801148" y="1374579"/>
            <a:ext cx="3937000" cy="646331"/>
          </a:xfrm>
          <a:prstGeom prst="rect">
            <a:avLst/>
          </a:prstGeom>
          <a:noFill/>
          <a:ln>
            <a:noFill/>
          </a:ln>
        </p:spPr>
        <p:txBody>
          <a:bodyPr lIns="91425" tIns="45700" rIns="91425" bIns="45700" anchor="t" anchorCtr="0">
            <a:noAutofit/>
          </a:bodyPr>
          <a:lstStyle/>
          <a:p>
            <a:pPr defTabSz="914400">
              <a:buClr>
                <a:srgbClr val="FFFFFF"/>
              </a:buClr>
              <a:buSzPct val="25000"/>
              <a:buFont typeface="Arial"/>
              <a:buNone/>
            </a:pPr>
            <a:r>
              <a:rPr lang="en-US" kern="0">
                <a:solidFill>
                  <a:srgbClr val="FFFFFF"/>
                </a:solidFill>
                <a:latin typeface="Arial"/>
                <a:ea typeface="Arial"/>
                <a:cs typeface="Arial"/>
                <a:sym typeface="Arial"/>
              </a:rPr>
              <a:t>“Two people built an app and got it into the App Store in five weeks” </a:t>
            </a:r>
          </a:p>
        </p:txBody>
      </p:sp>
      <p:sp>
        <p:nvSpPr>
          <p:cNvPr id="146" name="Shape 146"/>
          <p:cNvSpPr/>
          <p:nvPr/>
        </p:nvSpPr>
        <p:spPr>
          <a:xfrm>
            <a:off x="521437" y="1368654"/>
            <a:ext cx="4572000" cy="646331"/>
          </a:xfrm>
          <a:prstGeom prst="rect">
            <a:avLst/>
          </a:prstGeom>
          <a:noFill/>
          <a:ln>
            <a:noFill/>
          </a:ln>
        </p:spPr>
        <p:txBody>
          <a:bodyPr lIns="91425" tIns="45700" rIns="91425" bIns="45700" anchor="t" anchorCtr="0">
            <a:noAutofit/>
          </a:bodyPr>
          <a:lstStyle/>
          <a:p>
            <a:pPr defTabSz="914400">
              <a:buClr>
                <a:srgbClr val="FFFFFF"/>
              </a:buClr>
              <a:buSzPct val="25000"/>
              <a:buFont typeface="Arial"/>
              <a:buNone/>
            </a:pPr>
            <a:r>
              <a:rPr lang="en-US" kern="0">
                <a:solidFill>
                  <a:srgbClr val="FFFFFF"/>
                </a:solidFill>
                <a:latin typeface="Arial"/>
                <a:ea typeface="Arial"/>
                <a:cs typeface="Arial"/>
                <a:sym typeface="Arial"/>
              </a:rPr>
              <a:t>“I said to my vendors, I don’t want five years ago. I want five years from now. </a:t>
            </a:r>
          </a:p>
        </p:txBody>
      </p:sp>
      <p:sp>
        <p:nvSpPr>
          <p:cNvPr id="147" name="Shape 147"/>
          <p:cNvSpPr/>
          <p:nvPr/>
        </p:nvSpPr>
        <p:spPr>
          <a:xfrm>
            <a:off x="750750" y="3145184"/>
            <a:ext cx="7642498" cy="923328"/>
          </a:xfrm>
          <a:prstGeom prst="rect">
            <a:avLst/>
          </a:prstGeom>
          <a:noFill/>
          <a:ln>
            <a:noFill/>
          </a:ln>
        </p:spPr>
        <p:txBody>
          <a:bodyPr lIns="91425" tIns="45700" rIns="91425" bIns="45700" anchor="t" anchorCtr="0">
            <a:noAutofit/>
          </a:bodyPr>
          <a:lstStyle/>
          <a:p>
            <a:pPr defTabSz="914400">
              <a:buClr>
                <a:srgbClr val="FFFFFF"/>
              </a:buClr>
              <a:buSzPct val="25000"/>
              <a:buFont typeface="Arial"/>
              <a:buNone/>
            </a:pPr>
            <a:r>
              <a:rPr lang="en-US" kern="0">
                <a:solidFill>
                  <a:srgbClr val="FFFFFF"/>
                </a:solidFill>
                <a:latin typeface="Arial"/>
                <a:ea typeface="Arial"/>
                <a:cs typeface="Arial"/>
                <a:sym typeface="Arial"/>
              </a:rPr>
              <a:t>“The adopters we speak to today, like GE, HP, Equinix, PayPal, Capital One, Goldman Sachs, Airbnb, Medallia, Square, and Xoom say that microservices are well worth the tradeoffs.” </a:t>
            </a:r>
          </a:p>
        </p:txBody>
      </p:sp>
      <p:pic>
        <p:nvPicPr>
          <p:cNvPr id="148" name="Shape 148"/>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149" name="Shape 149"/>
          <p:cNvPicPr preferRelativeResize="0"/>
          <p:nvPr/>
        </p:nvPicPr>
        <p:blipFill rotWithShape="1">
          <a:blip r:embed="rId4">
            <a:alphaModFix/>
          </a:blip>
          <a:srcRect/>
          <a:stretch/>
        </p:blipFill>
        <p:spPr>
          <a:xfrm>
            <a:off x="5795303" y="2188602"/>
            <a:ext cx="2023479" cy="550179"/>
          </a:xfrm>
          <a:prstGeom prst="rect">
            <a:avLst/>
          </a:prstGeom>
          <a:noFill/>
          <a:ln>
            <a:noFill/>
          </a:ln>
        </p:spPr>
      </p:pic>
      <p:pic>
        <p:nvPicPr>
          <p:cNvPr id="150" name="Shape 150"/>
          <p:cNvPicPr preferRelativeResize="0"/>
          <p:nvPr/>
        </p:nvPicPr>
        <p:blipFill rotWithShape="1">
          <a:blip r:embed="rId5">
            <a:alphaModFix/>
          </a:blip>
          <a:srcRect/>
          <a:stretch/>
        </p:blipFill>
        <p:spPr>
          <a:xfrm>
            <a:off x="3070832" y="4194846"/>
            <a:ext cx="2985037" cy="557603"/>
          </a:xfrm>
          <a:prstGeom prst="rect">
            <a:avLst/>
          </a:prstGeom>
          <a:solidFill>
            <a:schemeClr val="lt1"/>
          </a:solidFill>
          <a:ln>
            <a:noFill/>
          </a:ln>
        </p:spPr>
      </p:pic>
    </p:spTree>
    <p:extLst>
      <p:ext uri="{BB962C8B-B14F-4D97-AF65-F5344CB8AC3E}">
        <p14:creationId xmlns:p14="http://schemas.microsoft.com/office/powerpoint/2010/main" val="10124546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589" name="Shape 589"/>
          <p:cNvPicPr preferRelativeResize="0"/>
          <p:nvPr/>
        </p:nvPicPr>
        <p:blipFill rotWithShape="1">
          <a:blip r:embed="rId3">
            <a:alphaModFix/>
          </a:blip>
          <a:srcRect/>
          <a:stretch/>
        </p:blipFill>
        <p:spPr>
          <a:xfrm>
            <a:off x="0" y="690583"/>
            <a:ext cx="6207760" cy="4452916"/>
          </a:xfrm>
          <a:prstGeom prst="rect">
            <a:avLst/>
          </a:prstGeom>
          <a:noFill/>
          <a:ln>
            <a:noFill/>
          </a:ln>
        </p:spPr>
      </p:pic>
      <p:sp>
        <p:nvSpPr>
          <p:cNvPr id="590" name="Shape 590"/>
          <p:cNvSpPr txBox="1"/>
          <p:nvPr/>
        </p:nvSpPr>
        <p:spPr>
          <a:xfrm>
            <a:off x="6400800" y="1099179"/>
            <a:ext cx="2681277" cy="954106"/>
          </a:xfrm>
          <a:prstGeom prst="rect">
            <a:avLst/>
          </a:prstGeom>
          <a:noFill/>
          <a:ln w="9525" cap="flat" cmpd="sng">
            <a:solidFill>
              <a:schemeClr val="accent4"/>
            </a:solidFill>
            <a:prstDash val="solid"/>
            <a:round/>
            <a:headEnd type="none" w="med" len="med"/>
            <a:tailEnd type="none" w="med" len="med"/>
          </a:ln>
        </p:spPr>
        <p:txBody>
          <a:bodyPr lIns="91425" tIns="45700" rIns="91425" bIns="45700" anchor="t" anchorCtr="0">
            <a:noAutofit/>
          </a:bodyPr>
          <a:lstStyle/>
          <a:p>
            <a:pPr defTabSz="914400">
              <a:buSzPct val="25000"/>
            </a:pPr>
            <a:r>
              <a:rPr lang="en-US" sz="1400" kern="0">
                <a:solidFill>
                  <a:srgbClr val="FFFFFF"/>
                </a:solidFill>
                <a:latin typeface="Calibri"/>
                <a:ea typeface="Calibri"/>
                <a:cs typeface="Calibri"/>
                <a:sym typeface="Calibri"/>
              </a:rPr>
              <a:t>“The hardest part of building microservices is in the outer architecture (All of the blue boxed components).”</a:t>
            </a:r>
          </a:p>
        </p:txBody>
      </p:sp>
      <p:sp>
        <p:nvSpPr>
          <p:cNvPr id="591" name="Shape 591"/>
          <p:cNvSpPr txBox="1"/>
          <p:nvPr/>
        </p:nvSpPr>
        <p:spPr>
          <a:xfrm>
            <a:off x="6482560" y="3502071"/>
            <a:ext cx="2518716" cy="954106"/>
          </a:xfrm>
          <a:prstGeom prst="rect">
            <a:avLst/>
          </a:prstGeom>
          <a:noFill/>
          <a:ln w="9525" cap="flat" cmpd="sng">
            <a:solidFill>
              <a:srgbClr val="8064A2"/>
            </a:solidFill>
            <a:prstDash val="solid"/>
            <a:round/>
            <a:headEnd type="none" w="med" len="med"/>
            <a:tailEnd type="none" w="med" len="med"/>
          </a:ln>
        </p:spPr>
        <p:txBody>
          <a:bodyPr lIns="91425" tIns="45700" rIns="91425" bIns="45700" anchor="t" anchorCtr="0">
            <a:noAutofit/>
          </a:bodyPr>
          <a:lstStyle/>
          <a:p>
            <a:pPr defTabSz="914400">
              <a:buSzPct val="25000"/>
            </a:pPr>
            <a:r>
              <a:rPr lang="en-US" sz="1400" kern="0">
                <a:solidFill>
                  <a:srgbClr val="FFFFFF"/>
                </a:solidFill>
                <a:latin typeface="Calibri"/>
                <a:ea typeface="Calibri"/>
                <a:cs typeface="Calibri"/>
                <a:sym typeface="Calibri"/>
              </a:rPr>
              <a:t>“Easiest part of the microservices is in the inner architecture. The architecture of an individual microservice.”</a:t>
            </a:r>
          </a:p>
        </p:txBody>
      </p:sp>
      <p:sp>
        <p:nvSpPr>
          <p:cNvPr id="592" name="Shape 592"/>
          <p:cNvSpPr txBox="1">
            <a:spLocks noGrp="1"/>
          </p:cNvSpPr>
          <p:nvPr>
            <p:ph type="title"/>
          </p:nvPr>
        </p:nvSpPr>
        <p:spPr>
          <a:xfrm>
            <a:off x="113721" y="149918"/>
            <a:ext cx="9030278" cy="474445"/>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F79646"/>
              </a:buClr>
              <a:buSzPct val="25000"/>
              <a:buFont typeface="Arial"/>
              <a:buNone/>
            </a:pPr>
            <a:r>
              <a:rPr lang="en-US" sz="2800" b="0" i="0" u="none" strike="noStrike" cap="none">
                <a:solidFill>
                  <a:srgbClr val="F79646"/>
                </a:solidFill>
                <a:latin typeface="Arial"/>
                <a:ea typeface="Arial"/>
                <a:cs typeface="Arial"/>
                <a:sym typeface="Arial"/>
              </a:rPr>
              <a:t>Cloud Native Platforms Provide the Outer Architecture</a:t>
            </a:r>
          </a:p>
        </p:txBody>
      </p:sp>
      <p:sp>
        <p:nvSpPr>
          <p:cNvPr id="593" name="Shape 593"/>
          <p:cNvSpPr/>
          <p:nvPr/>
        </p:nvSpPr>
        <p:spPr>
          <a:xfrm>
            <a:off x="568960" y="2387600"/>
            <a:ext cx="7254240" cy="650240"/>
          </a:xfrm>
          <a:prstGeom prst="rect">
            <a:avLst/>
          </a:prstGeom>
          <a:noFill/>
          <a:ln w="38100" cap="flat" cmpd="sng">
            <a:solidFill>
              <a:srgbClr val="FFFF00"/>
            </a:solidFill>
            <a:prstDash val="dash"/>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594" name="Shape 594"/>
          <p:cNvSpPr txBox="1"/>
          <p:nvPr/>
        </p:nvSpPr>
        <p:spPr>
          <a:xfrm>
            <a:off x="6400800" y="2387600"/>
            <a:ext cx="1341119" cy="646331"/>
          </a:xfrm>
          <a:prstGeom prst="rect">
            <a:avLst/>
          </a:prstGeom>
          <a:noFill/>
          <a:ln>
            <a:noFill/>
          </a:ln>
        </p:spPr>
        <p:txBody>
          <a:bodyPr lIns="91425" tIns="45700" rIns="91425" bIns="45700" anchor="t" anchorCtr="0">
            <a:noAutofit/>
          </a:bodyPr>
          <a:lstStyle/>
          <a:p>
            <a:pPr defTabSz="914400">
              <a:buSzPct val="25000"/>
            </a:pPr>
            <a:r>
              <a:rPr lang="en-US" kern="0">
                <a:solidFill>
                  <a:srgbClr val="FFFF00"/>
                </a:solidFill>
                <a:latin typeface="Calibri"/>
                <a:ea typeface="Calibri"/>
                <a:cs typeface="Calibri"/>
                <a:sym typeface="Calibri"/>
              </a:rPr>
              <a:t>Inner </a:t>
            </a:r>
          </a:p>
          <a:p>
            <a:pPr defTabSz="914400">
              <a:buSzPct val="25000"/>
            </a:pPr>
            <a:r>
              <a:rPr lang="en-US" kern="0">
                <a:solidFill>
                  <a:srgbClr val="FFFF00"/>
                </a:solidFill>
                <a:latin typeface="Calibri"/>
                <a:ea typeface="Calibri"/>
                <a:cs typeface="Calibri"/>
                <a:sym typeface="Calibri"/>
              </a:rPr>
              <a:t>Architecture</a:t>
            </a:r>
          </a:p>
        </p:txBody>
      </p:sp>
    </p:spTree>
    <p:extLst>
      <p:ext uri="{BB962C8B-B14F-4D97-AF65-F5344CB8AC3E}">
        <p14:creationId xmlns:p14="http://schemas.microsoft.com/office/powerpoint/2010/main" val="93772174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p:nvPr/>
        </p:nvSpPr>
        <p:spPr>
          <a:xfrm>
            <a:off x="5101567" y="1714836"/>
            <a:ext cx="1482293" cy="552145"/>
          </a:xfrm>
          <a:prstGeom prst="rect">
            <a:avLst/>
          </a:prstGeom>
          <a:noFill/>
          <a:ln>
            <a:noFill/>
          </a:ln>
        </p:spPr>
        <p:txBody>
          <a:bodyPr lIns="91425" tIns="45700" rIns="91425" bIns="45700" anchor="ctr" anchorCtr="0">
            <a:noAutofit/>
          </a:bodyPr>
          <a:lstStyle/>
          <a:p>
            <a:pPr algn="ctr" defTabSz="914400">
              <a:lnSpc>
                <a:spcPct val="110000"/>
              </a:lnSpc>
              <a:buClr>
                <a:srgbClr val="4F81BD"/>
              </a:buClr>
              <a:buSzPct val="25000"/>
              <a:buFont typeface="Helvetica Neue"/>
              <a:buNone/>
            </a:pPr>
            <a:r>
              <a:rPr lang="en-US" sz="2400" kern="0">
                <a:solidFill>
                  <a:srgbClr val="F79646"/>
                </a:solidFill>
                <a:latin typeface="Helvetica Neue"/>
                <a:ea typeface="Helvetica Neue"/>
                <a:cs typeface="Helvetica Neue"/>
                <a:sym typeface="Helvetica Neue"/>
              </a:rPr>
              <a:t>1. Design</a:t>
            </a:r>
          </a:p>
        </p:txBody>
      </p:sp>
      <p:sp>
        <p:nvSpPr>
          <p:cNvPr id="600" name="Shape 600"/>
          <p:cNvSpPr/>
          <p:nvPr/>
        </p:nvSpPr>
        <p:spPr>
          <a:xfrm>
            <a:off x="3786782" y="1950032"/>
            <a:ext cx="1498895" cy="1458108"/>
          </a:xfrm>
          <a:prstGeom prst="donut">
            <a:avLst>
              <a:gd name="adj" fmla="val 3199"/>
            </a:avLst>
          </a:prstGeom>
          <a:solidFill>
            <a:schemeClr val="accent6"/>
          </a:solidFill>
          <a:ln w="57150" cap="flat" cmpd="sng">
            <a:solidFill>
              <a:schemeClr val="accent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4F81BD"/>
              </a:solidFill>
              <a:latin typeface="Helvetica Neue"/>
              <a:ea typeface="Helvetica Neue"/>
              <a:cs typeface="Helvetica Neue"/>
              <a:sym typeface="Helvetica Neue"/>
            </a:endParaRPr>
          </a:p>
        </p:txBody>
      </p:sp>
      <p:sp>
        <p:nvSpPr>
          <p:cNvPr id="601" name="Shape 601"/>
          <p:cNvSpPr/>
          <p:nvPr/>
        </p:nvSpPr>
        <p:spPr>
          <a:xfrm>
            <a:off x="2279592" y="475079"/>
            <a:ext cx="4541823" cy="4342090"/>
          </a:xfrm>
          <a:prstGeom prst="donut">
            <a:avLst>
              <a:gd name="adj" fmla="val 1062"/>
            </a:avLst>
          </a:prstGeom>
          <a:solidFill>
            <a:schemeClr val="accent1"/>
          </a:solidFill>
          <a:ln w="57150" cap="flat" cmpd="sng">
            <a:solidFill>
              <a:schemeClr val="accent5"/>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4F81BD"/>
              </a:solidFill>
              <a:latin typeface="Helvetica Neue"/>
              <a:ea typeface="Helvetica Neue"/>
              <a:cs typeface="Helvetica Neue"/>
              <a:sym typeface="Helvetica Neue"/>
            </a:endParaRPr>
          </a:p>
        </p:txBody>
      </p:sp>
      <p:sp>
        <p:nvSpPr>
          <p:cNvPr id="602" name="Shape 602"/>
          <p:cNvSpPr txBox="1"/>
          <p:nvPr/>
        </p:nvSpPr>
        <p:spPr>
          <a:xfrm>
            <a:off x="5151182" y="2943827"/>
            <a:ext cx="1422822" cy="552145"/>
          </a:xfrm>
          <a:prstGeom prst="rect">
            <a:avLst/>
          </a:prstGeom>
          <a:noFill/>
          <a:ln>
            <a:noFill/>
          </a:ln>
        </p:spPr>
        <p:txBody>
          <a:bodyPr lIns="91425" tIns="45700" rIns="91425" bIns="45700" anchor="ctr" anchorCtr="0">
            <a:noAutofit/>
          </a:bodyPr>
          <a:lstStyle/>
          <a:p>
            <a:pPr algn="ctr" defTabSz="914400">
              <a:lnSpc>
                <a:spcPct val="110000"/>
              </a:lnSpc>
              <a:buClr>
                <a:srgbClr val="4F81BD"/>
              </a:buClr>
              <a:buSzPct val="25000"/>
              <a:buFont typeface="Helvetica Neue"/>
              <a:buNone/>
            </a:pPr>
            <a:r>
              <a:rPr lang="en-US" sz="2400" kern="0">
                <a:solidFill>
                  <a:srgbClr val="F79646"/>
                </a:solidFill>
                <a:latin typeface="Helvetica Neue"/>
                <a:ea typeface="Helvetica Neue"/>
                <a:cs typeface="Helvetica Neue"/>
                <a:sym typeface="Helvetica Neue"/>
              </a:rPr>
              <a:t>2. Build</a:t>
            </a:r>
          </a:p>
        </p:txBody>
      </p:sp>
      <p:sp>
        <p:nvSpPr>
          <p:cNvPr id="603" name="Shape 603"/>
          <p:cNvSpPr txBox="1"/>
          <p:nvPr/>
        </p:nvSpPr>
        <p:spPr>
          <a:xfrm>
            <a:off x="3597637" y="3710028"/>
            <a:ext cx="1919297" cy="552145"/>
          </a:xfrm>
          <a:prstGeom prst="rect">
            <a:avLst/>
          </a:prstGeom>
          <a:noFill/>
          <a:ln>
            <a:noFill/>
          </a:ln>
        </p:spPr>
        <p:txBody>
          <a:bodyPr lIns="91425" tIns="45700" rIns="91425" bIns="45700" anchor="ctr" anchorCtr="0">
            <a:noAutofit/>
          </a:bodyPr>
          <a:lstStyle/>
          <a:p>
            <a:pPr algn="ctr" defTabSz="914400">
              <a:lnSpc>
                <a:spcPct val="110000"/>
              </a:lnSpc>
              <a:buClr>
                <a:srgbClr val="4F81BD"/>
              </a:buClr>
              <a:buSzPct val="25000"/>
              <a:buFont typeface="Helvetica Neue"/>
              <a:buNone/>
            </a:pPr>
            <a:r>
              <a:rPr lang="en-US" sz="2400" kern="0">
                <a:solidFill>
                  <a:srgbClr val="F79646"/>
                </a:solidFill>
                <a:latin typeface="Helvetica Neue"/>
                <a:ea typeface="Helvetica Neue"/>
                <a:cs typeface="Helvetica Neue"/>
                <a:sym typeface="Helvetica Neue"/>
              </a:rPr>
              <a:t>3. Configure</a:t>
            </a:r>
          </a:p>
        </p:txBody>
      </p:sp>
      <p:sp>
        <p:nvSpPr>
          <p:cNvPr id="604" name="Shape 604"/>
          <p:cNvSpPr txBox="1"/>
          <p:nvPr/>
        </p:nvSpPr>
        <p:spPr>
          <a:xfrm>
            <a:off x="2480697" y="2943827"/>
            <a:ext cx="1507510" cy="552145"/>
          </a:xfrm>
          <a:prstGeom prst="rect">
            <a:avLst/>
          </a:prstGeom>
          <a:noFill/>
          <a:ln>
            <a:noFill/>
          </a:ln>
        </p:spPr>
        <p:txBody>
          <a:bodyPr lIns="91425" tIns="45700" rIns="91425" bIns="45700" anchor="ctr" anchorCtr="0">
            <a:noAutofit/>
          </a:bodyPr>
          <a:lstStyle/>
          <a:p>
            <a:pPr algn="ctr" defTabSz="914400">
              <a:lnSpc>
                <a:spcPct val="110000"/>
              </a:lnSpc>
              <a:buClr>
                <a:srgbClr val="4F81BD"/>
              </a:buClr>
              <a:buSzPct val="25000"/>
              <a:buFont typeface="Helvetica Neue"/>
              <a:buNone/>
            </a:pPr>
            <a:r>
              <a:rPr lang="en-US" sz="2400" kern="0">
                <a:solidFill>
                  <a:srgbClr val="F79646"/>
                </a:solidFill>
                <a:latin typeface="Helvetica Neue"/>
                <a:ea typeface="Helvetica Neue"/>
                <a:cs typeface="Helvetica Neue"/>
                <a:sym typeface="Helvetica Neue"/>
              </a:rPr>
              <a:t>5. Deploy</a:t>
            </a:r>
          </a:p>
        </p:txBody>
      </p:sp>
      <p:sp>
        <p:nvSpPr>
          <p:cNvPr id="605" name="Shape 605"/>
          <p:cNvSpPr txBox="1"/>
          <p:nvPr/>
        </p:nvSpPr>
        <p:spPr>
          <a:xfrm>
            <a:off x="2650099" y="1714836"/>
            <a:ext cx="1188898" cy="552000"/>
          </a:xfrm>
          <a:prstGeom prst="rect">
            <a:avLst/>
          </a:prstGeom>
          <a:noFill/>
          <a:ln>
            <a:noFill/>
          </a:ln>
        </p:spPr>
        <p:txBody>
          <a:bodyPr lIns="91425" tIns="45700" rIns="91425" bIns="45700" anchor="ctr" anchorCtr="0">
            <a:noAutofit/>
          </a:bodyPr>
          <a:lstStyle/>
          <a:p>
            <a:pPr algn="ctr" defTabSz="914400">
              <a:lnSpc>
                <a:spcPct val="110000"/>
              </a:lnSpc>
              <a:buClr>
                <a:srgbClr val="4F81BD"/>
              </a:buClr>
              <a:buSzPct val="25000"/>
              <a:buFont typeface="Helvetica Neue"/>
              <a:buNone/>
            </a:pPr>
            <a:r>
              <a:rPr lang="en-US" sz="2400" kern="0">
                <a:solidFill>
                  <a:srgbClr val="F79646"/>
                </a:solidFill>
                <a:latin typeface="Helvetica Neue"/>
                <a:ea typeface="Helvetica Neue"/>
                <a:cs typeface="Helvetica Neue"/>
                <a:sym typeface="Helvetica Neue"/>
              </a:rPr>
              <a:t>6. Run</a:t>
            </a:r>
          </a:p>
        </p:txBody>
      </p:sp>
      <p:sp>
        <p:nvSpPr>
          <p:cNvPr id="606" name="Shape 606"/>
          <p:cNvSpPr txBox="1"/>
          <p:nvPr/>
        </p:nvSpPr>
        <p:spPr>
          <a:xfrm>
            <a:off x="6641110" y="981162"/>
            <a:ext cx="1998000" cy="552000"/>
          </a:xfrm>
          <a:prstGeom prst="rect">
            <a:avLst/>
          </a:prstGeom>
          <a:noFill/>
          <a:ln>
            <a:noFill/>
          </a:ln>
        </p:spPr>
        <p:txBody>
          <a:bodyPr lIns="91425" tIns="45700" rIns="91425" bIns="45700" anchor="ctr" anchorCtr="0">
            <a:noAutofit/>
          </a:bodyPr>
          <a:lstStyle/>
          <a:p>
            <a:pPr algn="ctr" defTabSz="914400">
              <a:lnSpc>
                <a:spcPct val="110000"/>
              </a:lnSpc>
              <a:buClr>
                <a:srgbClr val="000000"/>
              </a:buClr>
              <a:buSzPct val="25000"/>
              <a:buFont typeface="Helvetica Neue"/>
              <a:buNone/>
            </a:pPr>
            <a:r>
              <a:rPr lang="en-US" sz="2400" kern="0">
                <a:solidFill>
                  <a:srgbClr val="4BACC6"/>
                </a:solidFill>
                <a:latin typeface="Helvetica Neue"/>
                <a:ea typeface="Helvetica Neue"/>
                <a:cs typeface="Helvetica Neue"/>
                <a:sym typeface="Helvetica Neue"/>
              </a:rPr>
              <a:t>1. Provision</a:t>
            </a:r>
          </a:p>
        </p:txBody>
      </p:sp>
      <p:sp>
        <p:nvSpPr>
          <p:cNvPr id="607" name="Shape 607"/>
          <p:cNvSpPr txBox="1"/>
          <p:nvPr/>
        </p:nvSpPr>
        <p:spPr>
          <a:xfrm>
            <a:off x="7113339" y="1965149"/>
            <a:ext cx="1833501" cy="552145"/>
          </a:xfrm>
          <a:prstGeom prst="rect">
            <a:avLst/>
          </a:prstGeom>
          <a:noFill/>
          <a:ln>
            <a:noFill/>
          </a:ln>
        </p:spPr>
        <p:txBody>
          <a:bodyPr lIns="91425" tIns="45700" rIns="91425" bIns="45700" anchor="ctr" anchorCtr="0">
            <a:noAutofit/>
          </a:bodyPr>
          <a:lstStyle/>
          <a:p>
            <a:pPr algn="ctr" defTabSz="914400">
              <a:lnSpc>
                <a:spcPct val="110000"/>
              </a:lnSpc>
              <a:buClr>
                <a:srgbClr val="000000"/>
              </a:buClr>
              <a:buSzPct val="25000"/>
              <a:buFont typeface="Helvetica Neue"/>
              <a:buNone/>
            </a:pPr>
            <a:r>
              <a:rPr lang="en-US" sz="2400" kern="0">
                <a:solidFill>
                  <a:srgbClr val="4BACC6"/>
                </a:solidFill>
                <a:latin typeface="Helvetica Neue"/>
                <a:ea typeface="Helvetica Neue"/>
                <a:cs typeface="Helvetica Neue"/>
                <a:sym typeface="Helvetica Neue"/>
              </a:rPr>
              <a:t>2. Authorize</a:t>
            </a:r>
          </a:p>
        </p:txBody>
      </p:sp>
      <p:sp>
        <p:nvSpPr>
          <p:cNvPr id="608" name="Shape 608"/>
          <p:cNvSpPr txBox="1"/>
          <p:nvPr/>
        </p:nvSpPr>
        <p:spPr>
          <a:xfrm>
            <a:off x="6928775" y="2949281"/>
            <a:ext cx="1881220" cy="552145"/>
          </a:xfrm>
          <a:prstGeom prst="rect">
            <a:avLst/>
          </a:prstGeom>
          <a:noFill/>
          <a:ln>
            <a:noFill/>
          </a:ln>
        </p:spPr>
        <p:txBody>
          <a:bodyPr lIns="91425" tIns="45700" rIns="91425" bIns="45700" anchor="ctr" anchorCtr="0">
            <a:noAutofit/>
          </a:bodyPr>
          <a:lstStyle/>
          <a:p>
            <a:pPr algn="ctr" defTabSz="914400">
              <a:lnSpc>
                <a:spcPct val="110000"/>
              </a:lnSpc>
              <a:buClr>
                <a:srgbClr val="000000"/>
              </a:buClr>
              <a:buSzPct val="25000"/>
              <a:buFont typeface="Helvetica Neue"/>
              <a:buNone/>
            </a:pPr>
            <a:r>
              <a:rPr lang="en-US" sz="2400" kern="0">
                <a:solidFill>
                  <a:srgbClr val="4BACC6"/>
                </a:solidFill>
                <a:latin typeface="Helvetica Neue"/>
                <a:ea typeface="Helvetica Neue"/>
                <a:cs typeface="Helvetica Neue"/>
                <a:sym typeface="Helvetica Neue"/>
              </a:rPr>
              <a:t>3. Integrate</a:t>
            </a:r>
          </a:p>
        </p:txBody>
      </p:sp>
      <p:sp>
        <p:nvSpPr>
          <p:cNvPr id="609" name="Shape 609"/>
          <p:cNvSpPr txBox="1"/>
          <p:nvPr/>
        </p:nvSpPr>
        <p:spPr>
          <a:xfrm>
            <a:off x="6365269" y="3933414"/>
            <a:ext cx="1793768" cy="552145"/>
          </a:xfrm>
          <a:prstGeom prst="rect">
            <a:avLst/>
          </a:prstGeom>
          <a:noFill/>
          <a:ln>
            <a:noFill/>
          </a:ln>
        </p:spPr>
        <p:txBody>
          <a:bodyPr lIns="91425" tIns="45700" rIns="91425" bIns="45700" anchor="ctr" anchorCtr="0">
            <a:noAutofit/>
          </a:bodyPr>
          <a:lstStyle/>
          <a:p>
            <a:pPr algn="ctr" defTabSz="914400">
              <a:lnSpc>
                <a:spcPct val="110000"/>
              </a:lnSpc>
              <a:buClr>
                <a:srgbClr val="000000"/>
              </a:buClr>
              <a:buSzPct val="25000"/>
              <a:buFont typeface="Helvetica Neue"/>
              <a:buNone/>
            </a:pPr>
            <a:r>
              <a:rPr lang="en-US" sz="2400" kern="0">
                <a:solidFill>
                  <a:srgbClr val="4BACC6"/>
                </a:solidFill>
                <a:latin typeface="Helvetica Neue"/>
                <a:ea typeface="Helvetica Neue"/>
                <a:cs typeface="Helvetica Neue"/>
                <a:sym typeface="Helvetica Neue"/>
              </a:rPr>
              <a:t>4. Monitor</a:t>
            </a:r>
          </a:p>
        </p:txBody>
      </p:sp>
      <p:sp>
        <p:nvSpPr>
          <p:cNvPr id="610" name="Shape 610"/>
          <p:cNvSpPr txBox="1"/>
          <p:nvPr/>
        </p:nvSpPr>
        <p:spPr>
          <a:xfrm>
            <a:off x="1239200" y="3933414"/>
            <a:ext cx="1494307" cy="552145"/>
          </a:xfrm>
          <a:prstGeom prst="rect">
            <a:avLst/>
          </a:prstGeom>
          <a:noFill/>
          <a:ln>
            <a:noFill/>
          </a:ln>
        </p:spPr>
        <p:txBody>
          <a:bodyPr lIns="91425" tIns="45700" rIns="91425" bIns="45700" anchor="ctr" anchorCtr="0">
            <a:noAutofit/>
          </a:bodyPr>
          <a:lstStyle/>
          <a:p>
            <a:pPr algn="ctr" defTabSz="914400">
              <a:lnSpc>
                <a:spcPct val="110000"/>
              </a:lnSpc>
              <a:buClr>
                <a:srgbClr val="000000"/>
              </a:buClr>
              <a:buSzPct val="25000"/>
              <a:buFont typeface="Helvetica Neue"/>
              <a:buNone/>
            </a:pPr>
            <a:r>
              <a:rPr lang="en-US" sz="2400" kern="0">
                <a:solidFill>
                  <a:srgbClr val="4BACC6"/>
                </a:solidFill>
                <a:latin typeface="Helvetica Neue"/>
                <a:ea typeface="Helvetica Neue"/>
                <a:cs typeface="Helvetica Neue"/>
                <a:sym typeface="Helvetica Neue"/>
              </a:rPr>
              <a:t>5. Audit</a:t>
            </a:r>
          </a:p>
        </p:txBody>
      </p:sp>
      <p:sp>
        <p:nvSpPr>
          <p:cNvPr id="611" name="Shape 611"/>
          <p:cNvSpPr txBox="1"/>
          <p:nvPr/>
        </p:nvSpPr>
        <p:spPr>
          <a:xfrm>
            <a:off x="778950" y="2949330"/>
            <a:ext cx="1341908" cy="552145"/>
          </a:xfrm>
          <a:prstGeom prst="rect">
            <a:avLst/>
          </a:prstGeom>
          <a:noFill/>
          <a:ln>
            <a:noFill/>
          </a:ln>
        </p:spPr>
        <p:txBody>
          <a:bodyPr lIns="91425" tIns="45700" rIns="91425" bIns="45700" anchor="ctr" anchorCtr="0">
            <a:noAutofit/>
          </a:bodyPr>
          <a:lstStyle/>
          <a:p>
            <a:pPr algn="ctr" defTabSz="914400">
              <a:lnSpc>
                <a:spcPct val="110000"/>
              </a:lnSpc>
              <a:buClr>
                <a:srgbClr val="000000"/>
              </a:buClr>
              <a:buSzPct val="25000"/>
              <a:buFont typeface="Helvetica Neue"/>
              <a:buNone/>
            </a:pPr>
            <a:r>
              <a:rPr lang="en-US" sz="2400" kern="0">
                <a:solidFill>
                  <a:srgbClr val="4BACC6"/>
                </a:solidFill>
                <a:latin typeface="Helvetica Neue"/>
                <a:ea typeface="Helvetica Neue"/>
                <a:cs typeface="Helvetica Neue"/>
                <a:sym typeface="Helvetica Neue"/>
              </a:rPr>
              <a:t>6. Scale</a:t>
            </a:r>
          </a:p>
        </p:txBody>
      </p:sp>
      <p:sp>
        <p:nvSpPr>
          <p:cNvPr id="612" name="Shape 612"/>
          <p:cNvSpPr txBox="1"/>
          <p:nvPr/>
        </p:nvSpPr>
        <p:spPr>
          <a:xfrm>
            <a:off x="388789" y="1965246"/>
            <a:ext cx="1691745" cy="552145"/>
          </a:xfrm>
          <a:prstGeom prst="rect">
            <a:avLst/>
          </a:prstGeom>
          <a:noFill/>
          <a:ln>
            <a:noFill/>
          </a:ln>
        </p:spPr>
        <p:txBody>
          <a:bodyPr lIns="91425" tIns="45700" rIns="91425" bIns="45700" anchor="ctr" anchorCtr="0">
            <a:noAutofit/>
          </a:bodyPr>
          <a:lstStyle/>
          <a:p>
            <a:pPr algn="ctr" defTabSz="914400">
              <a:lnSpc>
                <a:spcPct val="110000"/>
              </a:lnSpc>
              <a:buClr>
                <a:srgbClr val="000000"/>
              </a:buClr>
              <a:buSzPct val="25000"/>
              <a:buFont typeface="Helvetica Neue"/>
              <a:buNone/>
            </a:pPr>
            <a:r>
              <a:rPr lang="en-US" sz="2400" kern="0">
                <a:solidFill>
                  <a:srgbClr val="4BACC6"/>
                </a:solidFill>
                <a:latin typeface="Helvetica Neue"/>
                <a:ea typeface="Helvetica Neue"/>
                <a:cs typeface="Helvetica Neue"/>
                <a:sym typeface="Helvetica Neue"/>
              </a:rPr>
              <a:t>7. Recover</a:t>
            </a:r>
          </a:p>
        </p:txBody>
      </p:sp>
      <p:sp>
        <p:nvSpPr>
          <p:cNvPr id="613" name="Shape 613"/>
          <p:cNvSpPr txBox="1"/>
          <p:nvPr/>
        </p:nvSpPr>
        <p:spPr>
          <a:xfrm>
            <a:off x="665877" y="981162"/>
            <a:ext cx="1784470" cy="552145"/>
          </a:xfrm>
          <a:prstGeom prst="rect">
            <a:avLst/>
          </a:prstGeom>
          <a:noFill/>
          <a:ln>
            <a:noFill/>
          </a:ln>
        </p:spPr>
        <p:txBody>
          <a:bodyPr lIns="91425" tIns="45700" rIns="91425" bIns="45700" anchor="ctr" anchorCtr="0">
            <a:noAutofit/>
          </a:bodyPr>
          <a:lstStyle/>
          <a:p>
            <a:pPr algn="ctr" defTabSz="914400">
              <a:lnSpc>
                <a:spcPct val="110000"/>
              </a:lnSpc>
              <a:buClr>
                <a:srgbClr val="000000"/>
              </a:buClr>
              <a:buSzPct val="25000"/>
              <a:buFont typeface="Helvetica Neue"/>
              <a:buNone/>
            </a:pPr>
            <a:r>
              <a:rPr lang="en-US" sz="2400" kern="0">
                <a:solidFill>
                  <a:srgbClr val="4BACC6"/>
                </a:solidFill>
                <a:latin typeface="Helvetica Neue"/>
                <a:ea typeface="Helvetica Neue"/>
                <a:cs typeface="Helvetica Neue"/>
                <a:sym typeface="Helvetica Neue"/>
              </a:rPr>
              <a:t>8. Upgrade</a:t>
            </a:r>
          </a:p>
        </p:txBody>
      </p:sp>
      <p:sp>
        <p:nvSpPr>
          <p:cNvPr id="614" name="Shape 614"/>
          <p:cNvSpPr/>
          <p:nvPr/>
        </p:nvSpPr>
        <p:spPr>
          <a:xfrm rot="5400000">
            <a:off x="6667075" y="2552481"/>
            <a:ext cx="252347" cy="289067"/>
          </a:xfrm>
          <a:prstGeom prst="chevron">
            <a:avLst>
              <a:gd name="adj" fmla="val 67722"/>
            </a:avLst>
          </a:prstGeom>
          <a:solidFill>
            <a:schemeClr val="accent5"/>
          </a:solidFill>
          <a:ln w="9525" cap="flat" cmpd="sng">
            <a:solidFill>
              <a:srgbClr val="4BACC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4F81BD"/>
              </a:solidFill>
              <a:latin typeface="Helvetica Neue"/>
              <a:ea typeface="Helvetica Neue"/>
              <a:cs typeface="Helvetica Neue"/>
              <a:sym typeface="Helvetica Neue"/>
            </a:endParaRPr>
          </a:p>
        </p:txBody>
      </p:sp>
      <p:sp>
        <p:nvSpPr>
          <p:cNvPr id="615" name="Shape 615"/>
          <p:cNvSpPr/>
          <p:nvPr/>
        </p:nvSpPr>
        <p:spPr>
          <a:xfrm rot="10800000">
            <a:off x="4455276" y="3239231"/>
            <a:ext cx="252347" cy="289067"/>
          </a:xfrm>
          <a:prstGeom prst="chevron">
            <a:avLst>
              <a:gd name="adj" fmla="val 67722"/>
            </a:avLst>
          </a:prstGeom>
          <a:solidFill>
            <a:schemeClr val="accent6"/>
          </a:solidFill>
          <a:ln w="9525" cap="flat" cmpd="sng">
            <a:solidFill>
              <a:schemeClr val="accent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4F81BD"/>
              </a:solidFill>
              <a:latin typeface="Helvetica Neue"/>
              <a:ea typeface="Helvetica Neue"/>
              <a:cs typeface="Helvetica Neue"/>
              <a:sym typeface="Helvetica Neue"/>
            </a:endParaRPr>
          </a:p>
        </p:txBody>
      </p:sp>
      <p:sp>
        <p:nvSpPr>
          <p:cNvPr id="616" name="Shape 616"/>
          <p:cNvSpPr/>
          <p:nvPr/>
        </p:nvSpPr>
        <p:spPr>
          <a:xfrm rot="-5400000">
            <a:off x="2179638" y="2552479"/>
            <a:ext cx="252347" cy="289067"/>
          </a:xfrm>
          <a:prstGeom prst="chevron">
            <a:avLst>
              <a:gd name="adj" fmla="val 67722"/>
            </a:avLst>
          </a:prstGeom>
          <a:solidFill>
            <a:schemeClr val="accent5"/>
          </a:solidFill>
          <a:ln w="9525" cap="flat" cmpd="sng">
            <a:solidFill>
              <a:srgbClr val="4BACC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8064A2"/>
              </a:solidFill>
              <a:latin typeface="Helvetica Neue"/>
              <a:ea typeface="Helvetica Neue"/>
              <a:cs typeface="Helvetica Neue"/>
              <a:sym typeface="Helvetica Neue"/>
            </a:endParaRPr>
          </a:p>
        </p:txBody>
      </p:sp>
      <p:sp>
        <p:nvSpPr>
          <p:cNvPr id="617" name="Shape 617"/>
          <p:cNvSpPr/>
          <p:nvPr/>
        </p:nvSpPr>
        <p:spPr>
          <a:xfrm>
            <a:off x="4465051" y="360770"/>
            <a:ext cx="252347" cy="289067"/>
          </a:xfrm>
          <a:prstGeom prst="chevron">
            <a:avLst>
              <a:gd name="adj" fmla="val 67722"/>
            </a:avLst>
          </a:prstGeom>
          <a:solidFill>
            <a:schemeClr val="accent5"/>
          </a:solidFill>
          <a:ln w="9525" cap="flat" cmpd="sng">
            <a:solidFill>
              <a:srgbClr val="4BACC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4F81BD"/>
              </a:solidFill>
              <a:latin typeface="Helvetica Neue"/>
              <a:ea typeface="Helvetica Neue"/>
              <a:cs typeface="Helvetica Neue"/>
              <a:sym typeface="Helvetica Neue"/>
            </a:endParaRPr>
          </a:p>
        </p:txBody>
      </p:sp>
      <p:sp>
        <p:nvSpPr>
          <p:cNvPr id="618" name="Shape 618"/>
          <p:cNvSpPr/>
          <p:nvPr/>
        </p:nvSpPr>
        <p:spPr>
          <a:xfrm rot="5400000">
            <a:off x="5132187" y="2552481"/>
            <a:ext cx="252347" cy="289067"/>
          </a:xfrm>
          <a:prstGeom prst="chevron">
            <a:avLst>
              <a:gd name="adj" fmla="val 67722"/>
            </a:avLst>
          </a:prstGeom>
          <a:solidFill>
            <a:schemeClr val="accent6"/>
          </a:solidFill>
          <a:ln w="9525" cap="flat" cmpd="sng">
            <a:solidFill>
              <a:schemeClr val="accent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4F81BD"/>
              </a:solidFill>
              <a:latin typeface="Helvetica Neue"/>
              <a:ea typeface="Helvetica Neue"/>
              <a:cs typeface="Helvetica Neue"/>
              <a:sym typeface="Helvetica Neue"/>
            </a:endParaRPr>
          </a:p>
        </p:txBody>
      </p:sp>
      <p:sp>
        <p:nvSpPr>
          <p:cNvPr id="619" name="Shape 619"/>
          <p:cNvSpPr/>
          <p:nvPr/>
        </p:nvSpPr>
        <p:spPr>
          <a:xfrm rot="10800000">
            <a:off x="4464220" y="4642140"/>
            <a:ext cx="252347" cy="289067"/>
          </a:xfrm>
          <a:prstGeom prst="chevron">
            <a:avLst>
              <a:gd name="adj" fmla="val 67722"/>
            </a:avLst>
          </a:prstGeom>
          <a:solidFill>
            <a:schemeClr val="accent5"/>
          </a:solidFill>
          <a:ln w="9525" cap="flat" cmpd="sng">
            <a:solidFill>
              <a:srgbClr val="4BACC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4F81BD"/>
              </a:solidFill>
              <a:latin typeface="Helvetica Neue"/>
              <a:ea typeface="Helvetica Neue"/>
              <a:cs typeface="Helvetica Neue"/>
              <a:sym typeface="Helvetica Neue"/>
            </a:endParaRPr>
          </a:p>
        </p:txBody>
      </p:sp>
      <p:sp>
        <p:nvSpPr>
          <p:cNvPr id="620" name="Shape 620"/>
          <p:cNvSpPr/>
          <p:nvPr/>
        </p:nvSpPr>
        <p:spPr>
          <a:xfrm rot="-5400000">
            <a:off x="3697092" y="2506936"/>
            <a:ext cx="252347" cy="289067"/>
          </a:xfrm>
          <a:prstGeom prst="chevron">
            <a:avLst>
              <a:gd name="adj" fmla="val 67722"/>
            </a:avLst>
          </a:prstGeom>
          <a:solidFill>
            <a:schemeClr val="accent6"/>
          </a:solidFill>
          <a:ln w="9525" cap="flat" cmpd="sng">
            <a:solidFill>
              <a:schemeClr val="accent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4F81BD"/>
              </a:solidFill>
              <a:latin typeface="Helvetica Neue"/>
              <a:ea typeface="Helvetica Neue"/>
              <a:cs typeface="Helvetica Neue"/>
              <a:sym typeface="Helvetica Neue"/>
            </a:endParaRPr>
          </a:p>
        </p:txBody>
      </p:sp>
      <p:sp>
        <p:nvSpPr>
          <p:cNvPr id="621" name="Shape 621"/>
          <p:cNvSpPr/>
          <p:nvPr/>
        </p:nvSpPr>
        <p:spPr>
          <a:xfrm>
            <a:off x="4421057" y="1833916"/>
            <a:ext cx="252347" cy="289067"/>
          </a:xfrm>
          <a:prstGeom prst="chevron">
            <a:avLst>
              <a:gd name="adj" fmla="val 67722"/>
            </a:avLst>
          </a:prstGeom>
          <a:solidFill>
            <a:schemeClr val="accent6"/>
          </a:solidFill>
          <a:ln w="9525" cap="flat" cmpd="sng">
            <a:solidFill>
              <a:schemeClr val="accent6"/>
            </a:solidFill>
            <a:prstDash val="solid"/>
            <a:round/>
            <a:headEnd type="none" w="med" len="med"/>
            <a:tailEnd type="none" w="med" len="med"/>
          </a:ln>
        </p:spPr>
        <p:txBody>
          <a:bodyPr lIns="91425" tIns="45700" rIns="91425" bIns="45700" anchor="ctr" anchorCtr="0">
            <a:noAutofit/>
          </a:bodyPr>
          <a:lstStyle/>
          <a:p>
            <a:pPr algn="ctr" defTabSz="914400">
              <a:buClr>
                <a:srgbClr val="000000"/>
              </a:buClr>
              <a:buFont typeface="Calibri"/>
              <a:buNone/>
            </a:pPr>
            <a:endParaRPr kern="0">
              <a:solidFill>
                <a:srgbClr val="4F81BD"/>
              </a:solidFill>
              <a:latin typeface="Helvetica Neue"/>
              <a:ea typeface="Helvetica Neue"/>
              <a:cs typeface="Helvetica Neue"/>
              <a:sym typeface="Helvetica Neue"/>
            </a:endParaRPr>
          </a:p>
        </p:txBody>
      </p:sp>
      <p:sp>
        <p:nvSpPr>
          <p:cNvPr id="622" name="Shape 622"/>
          <p:cNvSpPr txBox="1"/>
          <p:nvPr/>
        </p:nvSpPr>
        <p:spPr>
          <a:xfrm>
            <a:off x="3314285" y="939333"/>
            <a:ext cx="2481723" cy="496245"/>
          </a:xfrm>
          <a:prstGeom prst="rect">
            <a:avLst/>
          </a:prstGeom>
          <a:noFill/>
          <a:ln>
            <a:noFill/>
          </a:ln>
        </p:spPr>
        <p:txBody>
          <a:bodyPr lIns="91425" tIns="45700" rIns="91425" bIns="45700" anchor="ctr" anchorCtr="0">
            <a:noAutofit/>
          </a:bodyPr>
          <a:lstStyle/>
          <a:p>
            <a:pPr algn="ctr" defTabSz="914400">
              <a:lnSpc>
                <a:spcPct val="110000"/>
              </a:lnSpc>
              <a:buClr>
                <a:srgbClr val="4F81BD"/>
              </a:buClr>
              <a:buSzPct val="25000"/>
              <a:buFont typeface="Helvetica Neue"/>
              <a:buNone/>
            </a:pPr>
            <a:r>
              <a:rPr lang="en-US" sz="3600" b="1" kern="0">
                <a:solidFill>
                  <a:srgbClr val="F79646"/>
                </a:solidFill>
                <a:latin typeface="Helvetica Neue"/>
                <a:ea typeface="Helvetica Neue"/>
                <a:cs typeface="Helvetica Neue"/>
                <a:sym typeface="Helvetica Neue"/>
              </a:rPr>
              <a:t>Dev Loop</a:t>
            </a:r>
          </a:p>
        </p:txBody>
      </p:sp>
      <p:sp>
        <p:nvSpPr>
          <p:cNvPr id="623" name="Shape 623"/>
          <p:cNvSpPr/>
          <p:nvPr/>
        </p:nvSpPr>
        <p:spPr>
          <a:xfrm>
            <a:off x="4093557" y="2315871"/>
            <a:ext cx="877162" cy="646331"/>
          </a:xfrm>
          <a:prstGeom prst="rect">
            <a:avLst/>
          </a:prstGeom>
          <a:noFill/>
          <a:ln>
            <a:noFill/>
          </a:ln>
        </p:spPr>
        <p:txBody>
          <a:bodyPr lIns="91425" tIns="45700" rIns="91425" bIns="45700" anchor="t" anchorCtr="0">
            <a:noAutofit/>
          </a:bodyPr>
          <a:lstStyle/>
          <a:p>
            <a:pPr defTabSz="914400">
              <a:buClr>
                <a:srgbClr val="9BBB59"/>
              </a:buClr>
              <a:buSzPct val="25000"/>
              <a:buFont typeface="Helvetica Neue"/>
              <a:buNone/>
            </a:pPr>
            <a:r>
              <a:rPr lang="en-US" sz="3600" b="1" kern="0">
                <a:solidFill>
                  <a:srgbClr val="9BBB59"/>
                </a:solidFill>
                <a:latin typeface="Helvetica Neue"/>
                <a:ea typeface="Helvetica Neue"/>
                <a:cs typeface="Helvetica Neue"/>
                <a:sym typeface="Helvetica Neue"/>
              </a:rPr>
              <a:t>Biz</a:t>
            </a:r>
          </a:p>
        </p:txBody>
      </p:sp>
      <p:sp>
        <p:nvSpPr>
          <p:cNvPr id="624" name="Shape 624"/>
          <p:cNvSpPr txBox="1">
            <a:spLocks noGrp="1"/>
          </p:cNvSpPr>
          <p:nvPr>
            <p:ph type="title"/>
          </p:nvPr>
        </p:nvSpPr>
        <p:spPr>
          <a:xfrm>
            <a:off x="149911" y="175393"/>
            <a:ext cx="3164372" cy="474445"/>
          </a:xfrm>
          <a:prstGeom prst="rect">
            <a:avLst/>
          </a:prstGeom>
          <a:noFill/>
          <a:ln>
            <a:noFill/>
          </a:ln>
        </p:spPr>
        <p:txBody>
          <a:bodyPr lIns="91425" tIns="45700" rIns="91425" bIns="45700" anchor="t" anchorCtr="0">
            <a:noAutofit/>
          </a:bodyPr>
          <a:lstStyle/>
          <a:p>
            <a:pPr marL="0" marR="0" lvl="0" indent="0" algn="l" rtl="0">
              <a:spcBef>
                <a:spcPts val="0"/>
              </a:spcBef>
              <a:buClr>
                <a:schemeClr val="accent5"/>
              </a:buClr>
              <a:buSzPct val="25000"/>
              <a:buFont typeface="Arial"/>
              <a:buNone/>
            </a:pPr>
            <a:r>
              <a:rPr lang="en-US" sz="3600" b="1" i="0" u="none" strike="noStrike" cap="none">
                <a:solidFill>
                  <a:schemeClr val="accent5"/>
                </a:solidFill>
                <a:latin typeface="Arial"/>
                <a:ea typeface="Arial"/>
                <a:cs typeface="Arial"/>
                <a:sym typeface="Arial"/>
              </a:rPr>
              <a:t>Ops Loop</a:t>
            </a:r>
          </a:p>
        </p:txBody>
      </p:sp>
    </p:spTree>
    <p:extLst>
      <p:ext uri="{BB962C8B-B14F-4D97-AF65-F5344CB8AC3E}">
        <p14:creationId xmlns:p14="http://schemas.microsoft.com/office/powerpoint/2010/main" val="12038796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9"/>
                                        </p:tgtEl>
                                        <p:attrNameLst>
                                          <p:attrName>style.visibility</p:attrName>
                                        </p:attrNameLst>
                                      </p:cBhvr>
                                      <p:to>
                                        <p:strVal val="visible"/>
                                      </p:to>
                                    </p:set>
                                    <p:animEffect transition="in" filter="fade">
                                      <p:cBhvr>
                                        <p:cTn id="7" dur="500"/>
                                        <p:tgtEl>
                                          <p:spTgt spid="59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2"/>
                                        </p:tgtEl>
                                        <p:attrNameLst>
                                          <p:attrName>style.visibility</p:attrName>
                                        </p:attrNameLst>
                                      </p:cBhvr>
                                      <p:to>
                                        <p:strVal val="visible"/>
                                      </p:to>
                                    </p:set>
                                    <p:animEffect transition="in" filter="fade">
                                      <p:cBhvr>
                                        <p:cTn id="11" dur="500"/>
                                        <p:tgtEl>
                                          <p:spTgt spid="60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3"/>
                                        </p:tgtEl>
                                        <p:attrNameLst>
                                          <p:attrName>style.visibility</p:attrName>
                                        </p:attrNameLst>
                                      </p:cBhvr>
                                      <p:to>
                                        <p:strVal val="visible"/>
                                      </p:to>
                                    </p:set>
                                    <p:animEffect transition="in" filter="fade">
                                      <p:cBhvr>
                                        <p:cTn id="15" dur="500"/>
                                        <p:tgtEl>
                                          <p:spTgt spid="60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04"/>
                                        </p:tgtEl>
                                        <p:attrNameLst>
                                          <p:attrName>style.visibility</p:attrName>
                                        </p:attrNameLst>
                                      </p:cBhvr>
                                      <p:to>
                                        <p:strVal val="visible"/>
                                      </p:to>
                                    </p:set>
                                    <p:animEffect transition="in" filter="fade">
                                      <p:cBhvr>
                                        <p:cTn id="19" dur="500"/>
                                        <p:tgtEl>
                                          <p:spTgt spid="60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05"/>
                                        </p:tgtEl>
                                        <p:attrNameLst>
                                          <p:attrName>style.visibility</p:attrName>
                                        </p:attrNameLst>
                                      </p:cBhvr>
                                      <p:to>
                                        <p:strVal val="visible"/>
                                      </p:to>
                                    </p:set>
                                    <p:animEffect transition="in" filter="fade">
                                      <p:cBhvr>
                                        <p:cTn id="23" dur="500"/>
                                        <p:tgtEl>
                                          <p:spTgt spid="60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Effect transition="in" filter="fade">
                                      <p:cBhvr>
                                        <p:cTn id="28" dur="500"/>
                                        <p:tgtEl>
                                          <p:spTgt spid="60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07"/>
                                        </p:tgtEl>
                                        <p:attrNameLst>
                                          <p:attrName>style.visibility</p:attrName>
                                        </p:attrNameLst>
                                      </p:cBhvr>
                                      <p:to>
                                        <p:strVal val="visible"/>
                                      </p:to>
                                    </p:set>
                                    <p:animEffect transition="in" filter="fade">
                                      <p:cBhvr>
                                        <p:cTn id="32" dur="500"/>
                                        <p:tgtEl>
                                          <p:spTgt spid="607"/>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608"/>
                                        </p:tgtEl>
                                        <p:attrNameLst>
                                          <p:attrName>style.visibility</p:attrName>
                                        </p:attrNameLst>
                                      </p:cBhvr>
                                      <p:to>
                                        <p:strVal val="visible"/>
                                      </p:to>
                                    </p:set>
                                    <p:animEffect transition="in" filter="fade">
                                      <p:cBhvr>
                                        <p:cTn id="36" dur="500"/>
                                        <p:tgtEl>
                                          <p:spTgt spid="608"/>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609"/>
                                        </p:tgtEl>
                                        <p:attrNameLst>
                                          <p:attrName>style.visibility</p:attrName>
                                        </p:attrNameLst>
                                      </p:cBhvr>
                                      <p:to>
                                        <p:strVal val="visible"/>
                                      </p:to>
                                    </p:set>
                                    <p:animEffect transition="in" filter="fade">
                                      <p:cBhvr>
                                        <p:cTn id="40" dur="500"/>
                                        <p:tgtEl>
                                          <p:spTgt spid="609"/>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610"/>
                                        </p:tgtEl>
                                        <p:attrNameLst>
                                          <p:attrName>style.visibility</p:attrName>
                                        </p:attrNameLst>
                                      </p:cBhvr>
                                      <p:to>
                                        <p:strVal val="visible"/>
                                      </p:to>
                                    </p:set>
                                    <p:animEffect transition="in" filter="fade">
                                      <p:cBhvr>
                                        <p:cTn id="44" dur="500"/>
                                        <p:tgtEl>
                                          <p:spTgt spid="610"/>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611"/>
                                        </p:tgtEl>
                                        <p:attrNameLst>
                                          <p:attrName>style.visibility</p:attrName>
                                        </p:attrNameLst>
                                      </p:cBhvr>
                                      <p:to>
                                        <p:strVal val="visible"/>
                                      </p:to>
                                    </p:set>
                                    <p:animEffect transition="in" filter="fade">
                                      <p:cBhvr>
                                        <p:cTn id="48" dur="500"/>
                                        <p:tgtEl>
                                          <p:spTgt spid="611"/>
                                        </p:tgtEl>
                                      </p:cBhvr>
                                    </p:animEffect>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612"/>
                                        </p:tgtEl>
                                        <p:attrNameLst>
                                          <p:attrName>style.visibility</p:attrName>
                                        </p:attrNameLst>
                                      </p:cBhvr>
                                      <p:to>
                                        <p:strVal val="visible"/>
                                      </p:to>
                                    </p:set>
                                    <p:animEffect transition="in" filter="fade">
                                      <p:cBhvr>
                                        <p:cTn id="52" dur="500"/>
                                        <p:tgtEl>
                                          <p:spTgt spid="612"/>
                                        </p:tgtEl>
                                      </p:cBhvr>
                                    </p:animEffect>
                                  </p:childTnLst>
                                </p:cTn>
                              </p:par>
                            </p:childTnLst>
                          </p:cTn>
                        </p:par>
                        <p:par>
                          <p:cTn id="53" fill="hold">
                            <p:stCondLst>
                              <p:cond delay="3500"/>
                            </p:stCondLst>
                            <p:childTnLst>
                              <p:par>
                                <p:cTn id="54" presetID="10" presetClass="entr" presetSubtype="0" fill="hold" nodeType="afterEffect">
                                  <p:stCondLst>
                                    <p:cond delay="0"/>
                                  </p:stCondLst>
                                  <p:childTnLst>
                                    <p:set>
                                      <p:cBhvr>
                                        <p:cTn id="55" dur="1" fill="hold">
                                          <p:stCondLst>
                                            <p:cond delay="0"/>
                                          </p:stCondLst>
                                        </p:cTn>
                                        <p:tgtEl>
                                          <p:spTgt spid="613"/>
                                        </p:tgtEl>
                                        <p:attrNameLst>
                                          <p:attrName>style.visibility</p:attrName>
                                        </p:attrNameLst>
                                      </p:cBhvr>
                                      <p:to>
                                        <p:strVal val="visible"/>
                                      </p:to>
                                    </p:set>
                                    <p:animEffect transition="in" filter="fade">
                                      <p:cBhvr>
                                        <p:cTn id="56" dur="500"/>
                                        <p:tgtEl>
                                          <p:spTgt spid="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Shape 629"/>
          <p:cNvSpPr/>
          <p:nvPr/>
        </p:nvSpPr>
        <p:spPr>
          <a:xfrm>
            <a:off x="4859028" y="3192642"/>
            <a:ext cx="3533131" cy="1582558"/>
          </a:xfrm>
          <a:prstGeom prst="rect">
            <a:avLst/>
          </a:prstGeom>
          <a:solidFill>
            <a:srgbClr val="016B54"/>
          </a:solidFill>
          <a:ln>
            <a:noFill/>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pic>
        <p:nvPicPr>
          <p:cNvPr id="630" name="Shape 630"/>
          <p:cNvPicPr preferRelativeResize="0"/>
          <p:nvPr/>
        </p:nvPicPr>
        <p:blipFill rotWithShape="1">
          <a:blip r:embed="rId3">
            <a:alphaModFix/>
          </a:blip>
          <a:srcRect/>
          <a:stretch/>
        </p:blipFill>
        <p:spPr>
          <a:xfrm>
            <a:off x="5137180" y="2748190"/>
            <a:ext cx="3024221" cy="1925019"/>
          </a:xfrm>
          <a:prstGeom prst="rect">
            <a:avLst/>
          </a:prstGeom>
          <a:noFill/>
          <a:ln>
            <a:noFill/>
          </a:ln>
        </p:spPr>
      </p:pic>
      <p:sp>
        <p:nvSpPr>
          <p:cNvPr id="631" name="Shape 631"/>
          <p:cNvSpPr/>
          <p:nvPr/>
        </p:nvSpPr>
        <p:spPr>
          <a:xfrm>
            <a:off x="600891" y="4156037"/>
            <a:ext cx="1188719" cy="914400"/>
          </a:xfrm>
          <a:prstGeom prst="rect">
            <a:avLst/>
          </a:prstGeom>
          <a:noFill/>
          <a:ln>
            <a:noFill/>
          </a:ln>
        </p:spPr>
        <p:txBody>
          <a:bodyPr lIns="91425" tIns="45700" rIns="91425" bIns="45700" anchor="t" anchorCtr="0">
            <a:noAutofit/>
          </a:bodyPr>
          <a:lstStyle/>
          <a:p>
            <a:pPr algn="ctr" defTabSz="914400">
              <a:buClr>
                <a:srgbClr val="FFFFFF"/>
              </a:buClr>
              <a:buSzPct val="25000"/>
              <a:buFont typeface="Calibri"/>
              <a:buNone/>
            </a:pPr>
            <a:r>
              <a:rPr lang="en-US" sz="800" b="1" kern="0">
                <a:solidFill>
                  <a:srgbClr val="FFFFFF"/>
                </a:solidFill>
                <a:latin typeface="Calibri"/>
                <a:ea typeface="Calibri"/>
                <a:cs typeface="Calibri"/>
                <a:sym typeface="Calibri"/>
              </a:rPr>
              <a:t>Distributed revision control and source code management. Collaborative software development.</a:t>
            </a:r>
          </a:p>
        </p:txBody>
      </p:sp>
      <p:sp>
        <p:nvSpPr>
          <p:cNvPr id="632" name="Shape 632"/>
          <p:cNvSpPr/>
          <p:nvPr/>
        </p:nvSpPr>
        <p:spPr>
          <a:xfrm>
            <a:off x="1948476" y="4153089"/>
            <a:ext cx="1188719" cy="914400"/>
          </a:xfrm>
          <a:prstGeom prst="rect">
            <a:avLst/>
          </a:prstGeom>
          <a:noFill/>
          <a:ln>
            <a:noFill/>
          </a:ln>
        </p:spPr>
        <p:txBody>
          <a:bodyPr lIns="91425" tIns="45700" rIns="91425" bIns="45700" anchor="t" anchorCtr="0">
            <a:noAutofit/>
          </a:bodyPr>
          <a:lstStyle/>
          <a:p>
            <a:pPr algn="ctr" defTabSz="914400">
              <a:buClr>
                <a:srgbClr val="FFFFFF"/>
              </a:buClr>
              <a:buSzPct val="25000"/>
              <a:buFont typeface="Calibri"/>
              <a:buNone/>
            </a:pPr>
            <a:r>
              <a:rPr lang="en-US" sz="800" b="1" kern="0">
                <a:solidFill>
                  <a:srgbClr val="FFFFFF"/>
                </a:solidFill>
                <a:latin typeface="Calibri"/>
                <a:ea typeface="Calibri"/>
                <a:cs typeface="Calibri"/>
                <a:sym typeface="Calibri"/>
              </a:rPr>
              <a:t>Build, test and deploy software projects continuously and incrementally. Thousands of compatible plugins.</a:t>
            </a:r>
          </a:p>
        </p:txBody>
      </p:sp>
      <p:sp>
        <p:nvSpPr>
          <p:cNvPr id="633" name="Shape 633"/>
          <p:cNvSpPr/>
          <p:nvPr/>
        </p:nvSpPr>
        <p:spPr>
          <a:xfrm>
            <a:off x="3321953" y="4160537"/>
            <a:ext cx="1188719" cy="914400"/>
          </a:xfrm>
          <a:prstGeom prst="rect">
            <a:avLst/>
          </a:prstGeom>
          <a:noFill/>
          <a:ln>
            <a:noFill/>
          </a:ln>
        </p:spPr>
        <p:txBody>
          <a:bodyPr lIns="91425" tIns="45700" rIns="91425" bIns="45700" anchor="t" anchorCtr="0">
            <a:noAutofit/>
          </a:bodyPr>
          <a:lstStyle/>
          <a:p>
            <a:pPr algn="ctr" defTabSz="914400">
              <a:buClr>
                <a:srgbClr val="FFFFFF"/>
              </a:buClr>
              <a:buSzPct val="25000"/>
              <a:buFont typeface="Calibri"/>
              <a:buNone/>
            </a:pPr>
            <a:r>
              <a:rPr lang="en-US" sz="800" b="1" kern="0">
                <a:solidFill>
                  <a:srgbClr val="FFFFFF"/>
                </a:solidFill>
                <a:latin typeface="Calibri"/>
                <a:ea typeface="Calibri"/>
                <a:cs typeface="Calibri"/>
                <a:sym typeface="Calibri"/>
              </a:rPr>
              <a:t>Share binaries and manage distributions. Manage artifact lifecycle. </a:t>
            </a:r>
          </a:p>
        </p:txBody>
      </p:sp>
      <p:sp>
        <p:nvSpPr>
          <p:cNvPr id="634" name="Shape 634"/>
          <p:cNvSpPr/>
          <p:nvPr/>
        </p:nvSpPr>
        <p:spPr>
          <a:xfrm>
            <a:off x="4981321" y="4017948"/>
            <a:ext cx="3332479" cy="655262"/>
          </a:xfrm>
          <a:prstGeom prst="rect">
            <a:avLst/>
          </a:prstGeom>
          <a:noFill/>
          <a:ln>
            <a:noFill/>
          </a:ln>
        </p:spPr>
        <p:txBody>
          <a:bodyPr lIns="91425" tIns="45700" rIns="91425" bIns="45700" anchor="t" anchorCtr="0">
            <a:noAutofit/>
          </a:bodyPr>
          <a:lstStyle/>
          <a:p>
            <a:pPr algn="ctr" defTabSz="914400">
              <a:buClr>
                <a:srgbClr val="FFFFFF"/>
              </a:buClr>
              <a:buSzPct val="25000"/>
              <a:buFont typeface="Calibri"/>
              <a:buNone/>
            </a:pPr>
            <a:r>
              <a:rPr lang="en-US" sz="800" b="1" kern="0">
                <a:solidFill>
                  <a:srgbClr val="FFFFFF"/>
                </a:solidFill>
                <a:latin typeface="Calibri"/>
                <a:ea typeface="Calibri"/>
                <a:cs typeface="Calibri"/>
                <a:sym typeface="Calibri"/>
              </a:rPr>
              <a:t>Develop, Test, QA and Production on the same platform. </a:t>
            </a:r>
          </a:p>
          <a:p>
            <a:pPr algn="ctr" defTabSz="914400">
              <a:buClr>
                <a:srgbClr val="FFFFFF"/>
              </a:buClr>
              <a:buSzPct val="25000"/>
              <a:buFont typeface="Calibri"/>
              <a:buNone/>
            </a:pPr>
            <a:r>
              <a:rPr lang="en-US" sz="800" b="1" kern="0">
                <a:solidFill>
                  <a:srgbClr val="FFFFFF"/>
                </a:solidFill>
                <a:latin typeface="Calibri"/>
                <a:ea typeface="Calibri"/>
                <a:cs typeface="Calibri"/>
                <a:sym typeface="Calibri"/>
              </a:rPr>
              <a:t>Horizontal scaling, high availability, security, logging, update management </a:t>
            </a:r>
          </a:p>
          <a:p>
            <a:pPr algn="ctr" defTabSz="914400">
              <a:buClr>
                <a:srgbClr val="FFFFFF"/>
              </a:buClr>
              <a:buSzPct val="25000"/>
              <a:buFont typeface="Calibri"/>
              <a:buNone/>
            </a:pPr>
            <a:r>
              <a:rPr lang="en-US" sz="800" b="1" kern="0">
                <a:solidFill>
                  <a:srgbClr val="FFFFFF"/>
                </a:solidFill>
                <a:latin typeface="Calibri"/>
                <a:ea typeface="Calibri"/>
                <a:cs typeface="Calibri"/>
                <a:sym typeface="Calibri"/>
              </a:rPr>
              <a:t>Built-in ecosystem of services. </a:t>
            </a:r>
          </a:p>
          <a:p>
            <a:pPr algn="ctr" defTabSz="914400">
              <a:buClr>
                <a:srgbClr val="FFFFFF"/>
              </a:buClr>
              <a:buSzPct val="25000"/>
              <a:buFont typeface="Calibri"/>
              <a:buNone/>
            </a:pPr>
            <a:r>
              <a:rPr lang="en-US" sz="800" b="1" kern="0">
                <a:solidFill>
                  <a:srgbClr val="FFFFFF"/>
                </a:solidFill>
                <a:latin typeface="Calibri"/>
                <a:ea typeface="Calibri"/>
                <a:cs typeface="Calibri"/>
                <a:sym typeface="Calibri"/>
              </a:rPr>
              <a:t>Deploy, operate and scale on IAAS of choice.</a:t>
            </a:r>
          </a:p>
          <a:p>
            <a:pPr algn="ctr" defTabSz="914400">
              <a:buSzPct val="25000"/>
            </a:pPr>
            <a:r>
              <a:rPr lang="en-US" sz="800" b="1" kern="0">
                <a:solidFill>
                  <a:srgbClr val="FFFFFF"/>
                </a:solidFill>
                <a:latin typeface="Calibri"/>
                <a:ea typeface="Calibri"/>
                <a:cs typeface="Calibri"/>
                <a:sym typeface="Calibri"/>
              </a:rPr>
              <a:t>Simple, developer friendly commands and APIs. </a:t>
            </a:r>
          </a:p>
          <a:p>
            <a:pPr algn="ctr" defTabSz="914400">
              <a:buClr>
                <a:srgbClr val="000000"/>
              </a:buClr>
              <a:buFont typeface="Calibri"/>
              <a:buNone/>
            </a:pPr>
            <a:endParaRPr sz="800" b="1" kern="0">
              <a:solidFill>
                <a:srgbClr val="FFFFFF"/>
              </a:solidFill>
              <a:latin typeface="Calibri"/>
              <a:ea typeface="Calibri"/>
              <a:cs typeface="Calibri"/>
              <a:sym typeface="Calibri"/>
            </a:endParaRPr>
          </a:p>
        </p:txBody>
      </p:sp>
      <p:sp>
        <p:nvSpPr>
          <p:cNvPr id="635" name="Shape 635"/>
          <p:cNvSpPr/>
          <p:nvPr/>
        </p:nvSpPr>
        <p:spPr>
          <a:xfrm>
            <a:off x="585966" y="1986893"/>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Clr>
                <a:srgbClr val="1F497D"/>
              </a:buClr>
              <a:buSzPct val="25000"/>
              <a:buFont typeface="Arial"/>
              <a:buNone/>
            </a:pPr>
            <a:r>
              <a:rPr lang="en-US" sz="800" b="1" kern="0">
                <a:solidFill>
                  <a:srgbClr val="1F497D"/>
                </a:solidFill>
                <a:latin typeface="Arial"/>
                <a:ea typeface="Arial"/>
                <a:cs typeface="Arial"/>
                <a:sym typeface="Arial"/>
              </a:rPr>
              <a:t>AUTOMATION.</a:t>
            </a:r>
          </a:p>
          <a:p>
            <a:pPr defTabSz="914400">
              <a:buClr>
                <a:srgbClr val="000000"/>
              </a:buClr>
              <a:buSzPct val="25000"/>
              <a:buFont typeface="Arial"/>
              <a:buNone/>
            </a:pPr>
            <a:r>
              <a:rPr lang="en-US" sz="800" kern="0">
                <a:solidFill>
                  <a:srgbClr val="000000"/>
                </a:solidFill>
                <a:latin typeface="Arial"/>
                <a:ea typeface="Arial"/>
                <a:cs typeface="Arial"/>
                <a:sym typeface="Arial"/>
              </a:rPr>
              <a:t>Integrate tools and automate processes from testing to builds and deployment.</a:t>
            </a:r>
          </a:p>
        </p:txBody>
      </p:sp>
      <p:sp>
        <p:nvSpPr>
          <p:cNvPr id="636" name="Shape 636"/>
          <p:cNvSpPr/>
          <p:nvPr/>
        </p:nvSpPr>
        <p:spPr>
          <a:xfrm>
            <a:off x="2651334"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Clr>
                <a:srgbClr val="1F497D"/>
              </a:buClr>
              <a:buSzPct val="25000"/>
              <a:buFont typeface="Arial"/>
              <a:buNone/>
            </a:pPr>
            <a:r>
              <a:rPr lang="en-US" sz="800" b="1" kern="0">
                <a:solidFill>
                  <a:srgbClr val="1F497D"/>
                </a:solidFill>
                <a:latin typeface="Arial"/>
                <a:ea typeface="Arial"/>
                <a:cs typeface="Arial"/>
                <a:sym typeface="Arial"/>
              </a:rPr>
              <a:t>SPEED.</a:t>
            </a:r>
          </a:p>
          <a:p>
            <a:pPr defTabSz="914400">
              <a:buClr>
                <a:srgbClr val="000000"/>
              </a:buClr>
              <a:buSzPct val="25000"/>
              <a:buFont typeface="Arial"/>
              <a:buNone/>
            </a:pPr>
            <a:r>
              <a:rPr lang="en-US" sz="800" kern="0">
                <a:solidFill>
                  <a:srgbClr val="000000"/>
                </a:solidFill>
                <a:latin typeface="Arial"/>
                <a:ea typeface="Arial"/>
                <a:cs typeface="Arial"/>
                <a:sym typeface="Arial"/>
              </a:rPr>
              <a:t>Releasing more frequently with fewer bits will reduce complexity and improve time-to-market.</a:t>
            </a:r>
          </a:p>
        </p:txBody>
      </p:sp>
      <p:sp>
        <p:nvSpPr>
          <p:cNvPr id="637" name="Shape 637"/>
          <p:cNvSpPr/>
          <p:nvPr/>
        </p:nvSpPr>
        <p:spPr>
          <a:xfrm>
            <a:off x="471670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Clr>
                <a:srgbClr val="1F497D"/>
              </a:buClr>
              <a:buSzPct val="25000"/>
              <a:buFont typeface="Arial"/>
              <a:buNone/>
            </a:pPr>
            <a:r>
              <a:rPr lang="en-US" sz="800" b="1" kern="0">
                <a:solidFill>
                  <a:srgbClr val="1F497D"/>
                </a:solidFill>
                <a:latin typeface="Arial"/>
                <a:ea typeface="Arial"/>
                <a:cs typeface="Arial"/>
                <a:sym typeface="Arial"/>
              </a:rPr>
              <a:t>QUALITY.</a:t>
            </a:r>
          </a:p>
          <a:p>
            <a:pPr defTabSz="914400">
              <a:buClr>
                <a:srgbClr val="000000"/>
              </a:buClr>
              <a:buSzPct val="25000"/>
              <a:buFont typeface="Arial"/>
              <a:buNone/>
            </a:pPr>
            <a:r>
              <a:rPr lang="en-US" sz="800" kern="0">
                <a:solidFill>
                  <a:srgbClr val="000000"/>
                </a:solidFill>
                <a:latin typeface="Arial"/>
                <a:ea typeface="Arial"/>
                <a:cs typeface="Arial"/>
                <a:sym typeface="Arial"/>
              </a:rPr>
              <a:t>Shorten feedback loop using test-driven development to surface problems sooner.</a:t>
            </a:r>
          </a:p>
        </p:txBody>
      </p:sp>
      <p:sp>
        <p:nvSpPr>
          <p:cNvPr id="638" name="Shape 638"/>
          <p:cNvSpPr/>
          <p:nvPr/>
        </p:nvSpPr>
        <p:spPr>
          <a:xfrm>
            <a:off x="6782072"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Clr>
                <a:srgbClr val="1F497D"/>
              </a:buClr>
              <a:buSzPct val="25000"/>
              <a:buFont typeface="Arial"/>
              <a:buNone/>
            </a:pPr>
            <a:r>
              <a:rPr lang="en-US" sz="800" b="1" kern="0">
                <a:solidFill>
                  <a:srgbClr val="1F497D"/>
                </a:solidFill>
                <a:latin typeface="Arial"/>
                <a:ea typeface="Arial"/>
                <a:cs typeface="Arial"/>
                <a:sym typeface="Arial"/>
              </a:rPr>
              <a:t>AGILITY.</a:t>
            </a:r>
          </a:p>
          <a:p>
            <a:pPr defTabSz="914400">
              <a:buClr>
                <a:srgbClr val="000000"/>
              </a:buClr>
              <a:buSzPct val="25000"/>
              <a:buFont typeface="Arial"/>
              <a:buNone/>
            </a:pPr>
            <a:r>
              <a:rPr lang="en-US" sz="800" kern="0">
                <a:solidFill>
                  <a:srgbClr val="000000"/>
                </a:solidFill>
                <a:latin typeface="Arial"/>
                <a:ea typeface="Arial"/>
                <a:cs typeface="Arial"/>
                <a:sym typeface="Arial"/>
              </a:rPr>
              <a:t>Push updates on regular basis with no downtime to improve customer experience and time to market.</a:t>
            </a:r>
          </a:p>
        </p:txBody>
      </p:sp>
      <p:grpSp>
        <p:nvGrpSpPr>
          <p:cNvPr id="639" name="Shape 639"/>
          <p:cNvGrpSpPr/>
          <p:nvPr/>
        </p:nvGrpSpPr>
        <p:grpSpPr>
          <a:xfrm>
            <a:off x="105543" y="2636831"/>
            <a:ext cx="8578542" cy="1518311"/>
            <a:chOff x="87341" y="2286009"/>
            <a:chExt cx="8578542" cy="1518311"/>
          </a:xfrm>
        </p:grpSpPr>
        <p:sp>
          <p:nvSpPr>
            <p:cNvPr id="640" name="Shape 640"/>
            <p:cNvSpPr/>
            <p:nvPr/>
          </p:nvSpPr>
          <p:spPr>
            <a:xfrm>
              <a:off x="537900" y="2397367"/>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SzPct val="25000"/>
                <a:buFont typeface="Arial"/>
                <a:buNone/>
              </a:pPr>
              <a:r>
                <a:rPr lang="en-US" sz="1000" b="1" kern="0">
                  <a:solidFill>
                    <a:srgbClr val="FFFFFF"/>
                  </a:solidFill>
                  <a:latin typeface="Arial"/>
                  <a:ea typeface="Arial"/>
                  <a:cs typeface="Arial"/>
                  <a:sym typeface="Arial"/>
                </a:rPr>
                <a:t>Commit Code Change</a:t>
              </a:r>
            </a:p>
          </p:txBody>
        </p:sp>
        <p:sp>
          <p:nvSpPr>
            <p:cNvPr id="641" name="Shape 641"/>
            <p:cNvSpPr/>
            <p:nvPr/>
          </p:nvSpPr>
          <p:spPr>
            <a:xfrm>
              <a:off x="1798250" y="2398067"/>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SzPct val="25000"/>
                <a:buFont typeface="Arial"/>
                <a:buNone/>
              </a:pPr>
              <a:r>
                <a:rPr lang="en-US" sz="1000" b="1" kern="0">
                  <a:solidFill>
                    <a:srgbClr val="FFFFFF"/>
                  </a:solidFill>
                  <a:latin typeface="Arial"/>
                  <a:ea typeface="Arial"/>
                  <a:cs typeface="Arial"/>
                  <a:sym typeface="Arial"/>
                </a:rPr>
                <a:t>Automate Build &amp; Test</a:t>
              </a:r>
            </a:p>
          </p:txBody>
        </p:sp>
        <p:sp>
          <p:nvSpPr>
            <p:cNvPr id="642" name="Shape 642"/>
            <p:cNvSpPr/>
            <p:nvPr/>
          </p:nvSpPr>
          <p:spPr>
            <a:xfrm>
              <a:off x="3185334" y="2398067"/>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SzPct val="25000"/>
                <a:buFont typeface="Arial"/>
                <a:buNone/>
              </a:pPr>
              <a:r>
                <a:rPr lang="en-US" sz="1000" b="1" kern="0">
                  <a:solidFill>
                    <a:srgbClr val="FFFFFF"/>
                  </a:solidFill>
                  <a:latin typeface="Arial"/>
                  <a:ea typeface="Arial"/>
                  <a:cs typeface="Arial"/>
                  <a:sym typeface="Arial"/>
                </a:rPr>
                <a:t>Manage Binaries &amp; Build Artifacts</a:t>
              </a:r>
            </a:p>
          </p:txBody>
        </p:sp>
        <p:sp>
          <p:nvSpPr>
            <p:cNvPr id="643" name="Shape 643"/>
            <p:cNvSpPr/>
            <p:nvPr/>
          </p:nvSpPr>
          <p:spPr>
            <a:xfrm>
              <a:off x="4572421" y="2398067"/>
              <a:ext cx="4093462"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defTabSz="914400">
                <a:buClr>
                  <a:srgbClr val="FFFFFF"/>
                </a:buClr>
                <a:buSzPct val="25000"/>
                <a:buFont typeface="Arial"/>
                <a:buNone/>
              </a:pPr>
              <a:r>
                <a:rPr lang="en-US" sz="1000" b="1" kern="0">
                  <a:solidFill>
                    <a:srgbClr val="FFFFFF"/>
                  </a:solidFill>
                  <a:latin typeface="Arial"/>
                  <a:ea typeface="Arial"/>
                  <a:cs typeface="Arial"/>
                  <a:sym typeface="Arial"/>
                </a:rPr>
                <a:t>Pivotal Cloud Foundry (Elastic Runtime)</a:t>
              </a:r>
            </a:p>
          </p:txBody>
        </p:sp>
        <p:sp>
          <p:nvSpPr>
            <p:cNvPr id="644" name="Shape 644"/>
            <p:cNvSpPr txBox="1"/>
            <p:nvPr/>
          </p:nvSpPr>
          <p:spPr>
            <a:xfrm rot="-5400000">
              <a:off x="-162629" y="2535979"/>
              <a:ext cx="776939" cy="276998"/>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sz="800" b="1" kern="0">
                  <a:solidFill>
                    <a:srgbClr val="FFFFFF"/>
                  </a:solidFill>
                  <a:latin typeface="Arial"/>
                  <a:ea typeface="Arial"/>
                  <a:cs typeface="Arial"/>
                  <a:sym typeface="Arial"/>
                </a:rPr>
                <a:t>Build Pipeline Operations</a:t>
              </a:r>
            </a:p>
          </p:txBody>
        </p:sp>
        <p:sp>
          <p:nvSpPr>
            <p:cNvPr id="645" name="Shape 645"/>
            <p:cNvSpPr txBox="1"/>
            <p:nvPr/>
          </p:nvSpPr>
          <p:spPr>
            <a:xfrm rot="-5400000">
              <a:off x="-116463" y="3137958"/>
              <a:ext cx="776939" cy="184666"/>
            </a:xfrm>
            <a:prstGeom prst="rect">
              <a:avLst/>
            </a:prstGeom>
            <a:noFill/>
            <a:ln>
              <a:noFill/>
            </a:ln>
          </p:spPr>
          <p:txBody>
            <a:bodyPr lIns="91425" tIns="45700" rIns="91425" bIns="45700" anchor="t" anchorCtr="0">
              <a:noAutofit/>
            </a:bodyPr>
            <a:lstStyle/>
            <a:p>
              <a:pPr algn="ctr" defTabSz="914400">
                <a:buClr>
                  <a:srgbClr val="FFFFFF"/>
                </a:buClr>
                <a:buSzPct val="25000"/>
                <a:buFont typeface="Arial"/>
                <a:buNone/>
              </a:pPr>
              <a:r>
                <a:rPr lang="en-US" sz="800" b="1" kern="0">
                  <a:solidFill>
                    <a:srgbClr val="FFFFFF"/>
                  </a:solidFill>
                  <a:latin typeface="Arial"/>
                  <a:ea typeface="Arial"/>
                  <a:cs typeface="Arial"/>
                  <a:sym typeface="Arial"/>
                </a:rPr>
                <a:t>Tool Chain</a:t>
              </a:r>
            </a:p>
          </p:txBody>
        </p:sp>
        <p:sp>
          <p:nvSpPr>
            <p:cNvPr id="646" name="Shape 646"/>
            <p:cNvSpPr txBox="1"/>
            <p:nvPr/>
          </p:nvSpPr>
          <p:spPr>
            <a:xfrm>
              <a:off x="788743" y="3613955"/>
              <a:ext cx="776939" cy="184666"/>
            </a:xfrm>
            <a:prstGeom prst="rect">
              <a:avLst/>
            </a:prstGeom>
            <a:noFill/>
            <a:ln>
              <a:noFill/>
            </a:ln>
          </p:spPr>
          <p:txBody>
            <a:bodyPr lIns="91425" tIns="45700" rIns="91425" bIns="45700" anchor="t" anchorCtr="0">
              <a:noAutofit/>
            </a:bodyPr>
            <a:lstStyle/>
            <a:p>
              <a:pPr algn="ctr" defTabSz="914400">
                <a:buClr>
                  <a:srgbClr val="FFFFFF"/>
                </a:buClr>
                <a:buSzPct val="25000"/>
                <a:buFont typeface="Calibri"/>
                <a:buNone/>
              </a:pPr>
              <a:r>
                <a:rPr lang="en-US" sz="1000" b="1" kern="0">
                  <a:solidFill>
                    <a:srgbClr val="FFFFFF"/>
                  </a:solidFill>
                  <a:latin typeface="Calibri"/>
                  <a:ea typeface="Calibri"/>
                  <a:cs typeface="Calibri"/>
                  <a:sym typeface="Calibri"/>
                </a:rPr>
                <a:t>Gitlab</a:t>
              </a:r>
            </a:p>
          </p:txBody>
        </p:sp>
        <p:sp>
          <p:nvSpPr>
            <p:cNvPr id="647" name="Shape 647"/>
            <p:cNvSpPr txBox="1"/>
            <p:nvPr/>
          </p:nvSpPr>
          <p:spPr>
            <a:xfrm>
              <a:off x="2170675" y="3619655"/>
              <a:ext cx="776939" cy="184666"/>
            </a:xfrm>
            <a:prstGeom prst="rect">
              <a:avLst/>
            </a:prstGeom>
            <a:noFill/>
            <a:ln>
              <a:noFill/>
            </a:ln>
          </p:spPr>
          <p:txBody>
            <a:bodyPr lIns="91425" tIns="45700" rIns="91425" bIns="45700" anchor="t" anchorCtr="0">
              <a:noAutofit/>
            </a:bodyPr>
            <a:lstStyle/>
            <a:p>
              <a:pPr algn="ctr" defTabSz="914400">
                <a:buClr>
                  <a:srgbClr val="FFFFFF"/>
                </a:buClr>
                <a:buSzPct val="25000"/>
                <a:buFont typeface="Calibri"/>
                <a:buNone/>
              </a:pPr>
              <a:r>
                <a:rPr lang="en-US" sz="1000" b="1" kern="0">
                  <a:solidFill>
                    <a:srgbClr val="FFFFFF"/>
                  </a:solidFill>
                  <a:latin typeface="Calibri"/>
                  <a:ea typeface="Calibri"/>
                  <a:cs typeface="Calibri"/>
                  <a:sym typeface="Calibri"/>
                </a:rPr>
                <a:t>Jenkins</a:t>
              </a:r>
            </a:p>
          </p:txBody>
        </p:sp>
      </p:grpSp>
      <p:sp>
        <p:nvSpPr>
          <p:cNvPr id="648" name="Shape 648"/>
          <p:cNvSpPr/>
          <p:nvPr/>
        </p:nvSpPr>
        <p:spPr>
          <a:xfrm>
            <a:off x="3783796" y="1254526"/>
            <a:ext cx="1688479" cy="245476"/>
          </a:xfrm>
          <a:prstGeom prst="rect">
            <a:avLst/>
          </a:prstGeom>
          <a:noFill/>
          <a:ln>
            <a:noFill/>
          </a:ln>
        </p:spPr>
        <p:txBody>
          <a:bodyPr lIns="91425" tIns="45700" rIns="91425" bIns="45700" anchor="t" anchorCtr="0">
            <a:noAutofit/>
          </a:bodyPr>
          <a:lstStyle/>
          <a:p>
            <a:pPr algn="ctr" defTabSz="914400">
              <a:buClr>
                <a:srgbClr val="FFFFFF"/>
              </a:buClr>
              <a:buSzPct val="25000"/>
              <a:buFont typeface="Calibri"/>
              <a:buNone/>
            </a:pPr>
            <a:r>
              <a:rPr lang="en-US" sz="1000" b="1" kern="0">
                <a:solidFill>
                  <a:srgbClr val="FFFFFF"/>
                </a:solidFill>
                <a:latin typeface="Calibri"/>
                <a:ea typeface="Calibri"/>
                <a:cs typeface="Calibri"/>
                <a:sym typeface="Calibri"/>
              </a:rPr>
              <a:t>Agile Project Management</a:t>
            </a:r>
          </a:p>
        </p:txBody>
      </p:sp>
      <p:sp>
        <p:nvSpPr>
          <p:cNvPr id="649" name="Shape 649"/>
          <p:cNvSpPr/>
          <p:nvPr/>
        </p:nvSpPr>
        <p:spPr>
          <a:xfrm rot="5400000">
            <a:off x="4255412" y="-2447052"/>
            <a:ext cx="746150" cy="8582663"/>
          </a:xfrm>
          <a:prstGeom prst="leftBrace">
            <a:avLst>
              <a:gd name="adj1" fmla="val 8333"/>
              <a:gd name="adj2" fmla="val 49882"/>
            </a:avLst>
          </a:prstGeom>
          <a:noFill/>
          <a:ln w="25400" cap="flat" cmpd="sng">
            <a:solidFill>
              <a:srgbClr val="FFFF00"/>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pic>
        <p:nvPicPr>
          <p:cNvPr id="650" name="Shape 650"/>
          <p:cNvPicPr preferRelativeResize="0"/>
          <p:nvPr/>
        </p:nvPicPr>
        <p:blipFill rotWithShape="1">
          <a:blip r:embed="rId4">
            <a:alphaModFix/>
          </a:blip>
          <a:srcRect/>
          <a:stretch/>
        </p:blipFill>
        <p:spPr>
          <a:xfrm>
            <a:off x="909004" y="3333516"/>
            <a:ext cx="640079" cy="640079"/>
          </a:xfrm>
          <a:prstGeom prst="rect">
            <a:avLst/>
          </a:prstGeom>
          <a:noFill/>
          <a:ln>
            <a:noFill/>
          </a:ln>
        </p:spPr>
      </p:pic>
      <p:sp>
        <p:nvSpPr>
          <p:cNvPr id="651" name="Shape 651"/>
          <p:cNvSpPr txBox="1">
            <a:spLocks noGrp="1"/>
          </p:cNvSpPr>
          <p:nvPr>
            <p:ph type="title"/>
          </p:nvPr>
        </p:nvSpPr>
        <p:spPr>
          <a:xfrm>
            <a:off x="296157" y="184984"/>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a:solidFill>
                  <a:srgbClr val="F79646"/>
                </a:solidFill>
                <a:latin typeface="Calibri"/>
                <a:ea typeface="Calibri"/>
                <a:cs typeface="Calibri"/>
                <a:sym typeface="Calibri"/>
              </a:rPr>
              <a:t>Application Lifecycle Management: CI/CD</a:t>
            </a:r>
          </a:p>
        </p:txBody>
      </p:sp>
      <p:sp>
        <p:nvSpPr>
          <p:cNvPr id="652" name="Shape 652"/>
          <p:cNvSpPr txBox="1"/>
          <p:nvPr/>
        </p:nvSpPr>
        <p:spPr>
          <a:xfrm>
            <a:off x="225602" y="560035"/>
            <a:ext cx="8410574" cy="346219"/>
          </a:xfrm>
          <a:prstGeom prst="rect">
            <a:avLst/>
          </a:prstGeom>
          <a:noFill/>
          <a:ln>
            <a:noFill/>
          </a:ln>
        </p:spPr>
        <p:txBody>
          <a:bodyPr lIns="91425" tIns="45700" rIns="91425" bIns="45700" anchor="t" anchorCtr="0">
            <a:noAutofit/>
          </a:bodyPr>
          <a:lstStyle/>
          <a:p>
            <a:pPr defTabSz="914400">
              <a:buClr>
                <a:srgbClr val="000000"/>
              </a:buClr>
              <a:buFont typeface="Arial"/>
              <a:buNone/>
            </a:pPr>
            <a:endParaRPr sz="2000" kern="0">
              <a:solidFill>
                <a:srgbClr val="000000"/>
              </a:solidFill>
              <a:latin typeface="Calibri"/>
              <a:ea typeface="Calibri"/>
              <a:cs typeface="Calibri"/>
              <a:sym typeface="Calibri"/>
            </a:endParaRPr>
          </a:p>
        </p:txBody>
      </p:sp>
      <p:pic>
        <p:nvPicPr>
          <p:cNvPr id="653" name="Shape 653"/>
          <p:cNvPicPr preferRelativeResize="0"/>
          <p:nvPr/>
        </p:nvPicPr>
        <p:blipFill rotWithShape="1">
          <a:blip r:embed="rId5">
            <a:alphaModFix/>
          </a:blip>
          <a:srcRect/>
          <a:stretch/>
        </p:blipFill>
        <p:spPr>
          <a:xfrm>
            <a:off x="1796986" y="3289760"/>
            <a:ext cx="1473741" cy="859683"/>
          </a:xfrm>
          <a:prstGeom prst="rect">
            <a:avLst/>
          </a:prstGeom>
          <a:noFill/>
          <a:ln>
            <a:noFill/>
          </a:ln>
        </p:spPr>
      </p:pic>
      <p:pic>
        <p:nvPicPr>
          <p:cNvPr id="654" name="Shape 654"/>
          <p:cNvPicPr preferRelativeResize="0"/>
          <p:nvPr/>
        </p:nvPicPr>
        <p:blipFill rotWithShape="1">
          <a:blip r:embed="rId6">
            <a:alphaModFix/>
          </a:blip>
          <a:srcRect/>
          <a:stretch/>
        </p:blipFill>
        <p:spPr>
          <a:xfrm>
            <a:off x="3537178" y="3333516"/>
            <a:ext cx="829869" cy="829869"/>
          </a:xfrm>
          <a:prstGeom prst="rect">
            <a:avLst/>
          </a:prstGeom>
          <a:noFill/>
          <a:ln>
            <a:noFill/>
          </a:ln>
        </p:spPr>
      </p:pic>
      <p:pic>
        <p:nvPicPr>
          <p:cNvPr id="655" name="Shape 655"/>
          <p:cNvPicPr preferRelativeResize="0"/>
          <p:nvPr/>
        </p:nvPicPr>
        <p:blipFill rotWithShape="1">
          <a:blip r:embed="rId7">
            <a:alphaModFix/>
          </a:blip>
          <a:srcRect/>
          <a:stretch/>
        </p:blipFill>
        <p:spPr>
          <a:xfrm>
            <a:off x="3696298" y="1024591"/>
            <a:ext cx="1984948" cy="297742"/>
          </a:xfrm>
          <a:prstGeom prst="rect">
            <a:avLst/>
          </a:prstGeom>
          <a:noFill/>
          <a:ln>
            <a:noFill/>
          </a:ln>
        </p:spPr>
      </p:pic>
    </p:spTree>
    <p:extLst>
      <p:ext uri="{BB962C8B-B14F-4D97-AF65-F5344CB8AC3E}">
        <p14:creationId xmlns:p14="http://schemas.microsoft.com/office/powerpoint/2010/main" val="702777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113721" y="75207"/>
            <a:ext cx="8796928" cy="559851"/>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2800" b="0" i="0" u="none" strike="noStrike" cap="none">
                <a:solidFill>
                  <a:srgbClr val="F79646"/>
                </a:solidFill>
                <a:latin typeface="Arial"/>
                <a:ea typeface="Arial"/>
                <a:cs typeface="Arial"/>
                <a:sym typeface="Arial"/>
              </a:rPr>
              <a:t>Cloud Native Maturity Model</a:t>
            </a:r>
          </a:p>
        </p:txBody>
      </p:sp>
      <p:grpSp>
        <p:nvGrpSpPr>
          <p:cNvPr id="661" name="Shape 661"/>
          <p:cNvGrpSpPr/>
          <p:nvPr/>
        </p:nvGrpSpPr>
        <p:grpSpPr>
          <a:xfrm>
            <a:off x="1252609" y="757835"/>
            <a:ext cx="6642567" cy="952520"/>
            <a:chOff x="1252609" y="757835"/>
            <a:chExt cx="6642567" cy="952520"/>
          </a:xfrm>
        </p:grpSpPr>
        <p:sp>
          <p:nvSpPr>
            <p:cNvPr id="662" name="Shape 662"/>
            <p:cNvSpPr/>
            <p:nvPr/>
          </p:nvSpPr>
          <p:spPr>
            <a:xfrm>
              <a:off x="3527787" y="798356"/>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63" name="Shape 663"/>
            <p:cNvSpPr/>
            <p:nvPr/>
          </p:nvSpPr>
          <p:spPr>
            <a:xfrm>
              <a:off x="1252609" y="757835"/>
              <a:ext cx="2441679" cy="952520"/>
            </a:xfrm>
            <a:prstGeom prst="roundRect">
              <a:avLst>
                <a:gd name="adj" fmla="val 16667"/>
              </a:avLst>
            </a:prstGeom>
            <a:solidFill>
              <a:schemeClr val="accent5"/>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64" name="Shape 664"/>
            <p:cNvSpPr/>
            <p:nvPr/>
          </p:nvSpPr>
          <p:spPr>
            <a:xfrm>
              <a:off x="1325123" y="844886"/>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Native</a:t>
              </a:r>
            </a:p>
          </p:txBody>
        </p:sp>
        <p:sp>
          <p:nvSpPr>
            <p:cNvPr id="665" name="Shape 665"/>
            <p:cNvSpPr/>
            <p:nvPr/>
          </p:nvSpPr>
          <p:spPr>
            <a:xfrm>
              <a:off x="4099100" y="810020"/>
              <a:ext cx="3796077" cy="867191"/>
            </a:xfrm>
            <a:prstGeom prst="rect">
              <a:avLst/>
            </a:prstGeom>
            <a:noFill/>
            <a:ln>
              <a:noFill/>
            </a:ln>
          </p:spPr>
          <p:txBody>
            <a:bodyPr lIns="91425" tIns="45700" rIns="91425" bIns="45700" anchor="ctr" anchorCtr="0">
              <a:noAutofit/>
            </a:bodyPr>
            <a:lstStyle/>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Microservices architecture</a:t>
              </a:r>
            </a:p>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API-first design</a:t>
              </a:r>
            </a:p>
          </p:txBody>
        </p:sp>
      </p:grpSp>
      <p:sp>
        <p:nvSpPr>
          <p:cNvPr id="666" name="Shape 666"/>
          <p:cNvSpPr/>
          <p:nvPr/>
        </p:nvSpPr>
        <p:spPr>
          <a:xfrm>
            <a:off x="3417026" y="1394388"/>
            <a:ext cx="3157189" cy="1078797"/>
          </a:xfrm>
          <a:prstGeom prst="rect">
            <a:avLst/>
          </a:prstGeom>
          <a:noFill/>
          <a:ln>
            <a:noFill/>
          </a:ln>
        </p:spPr>
        <p:txBody>
          <a:bodyPr lIns="91425" tIns="45700" rIns="91425" bIns="45700" anchor="ctr" anchorCtr="0">
            <a:noAutofit/>
          </a:bodyPr>
          <a:lstStyle/>
          <a:p>
            <a:pPr marL="171450" indent="-171450" defTabSz="914400">
              <a:lnSpc>
                <a:spcPct val="130000"/>
              </a:lnSpc>
              <a:buClr>
                <a:srgbClr val="000000"/>
              </a:buClr>
              <a:buFont typeface="Arial"/>
              <a:buNone/>
            </a:pPr>
            <a:endParaRPr sz="1400" kern="0">
              <a:solidFill>
                <a:srgbClr val="000000"/>
              </a:solidFill>
              <a:latin typeface="Roboto"/>
              <a:ea typeface="Roboto"/>
              <a:cs typeface="Roboto"/>
              <a:sym typeface="Roboto"/>
            </a:endParaRPr>
          </a:p>
        </p:txBody>
      </p:sp>
      <p:grpSp>
        <p:nvGrpSpPr>
          <p:cNvPr id="667" name="Shape 667"/>
          <p:cNvGrpSpPr/>
          <p:nvPr/>
        </p:nvGrpSpPr>
        <p:grpSpPr>
          <a:xfrm>
            <a:off x="1274388" y="1783343"/>
            <a:ext cx="6701087" cy="1078797"/>
            <a:chOff x="1274388" y="1783343"/>
            <a:chExt cx="6701087" cy="1078797"/>
          </a:xfrm>
        </p:grpSpPr>
        <p:sp>
          <p:nvSpPr>
            <p:cNvPr id="668" name="Shape 668"/>
            <p:cNvSpPr/>
            <p:nvPr/>
          </p:nvSpPr>
          <p:spPr>
            <a:xfrm>
              <a:off x="4106351" y="1783343"/>
              <a:ext cx="3869125" cy="1078797"/>
            </a:xfrm>
            <a:prstGeom prst="rect">
              <a:avLst/>
            </a:prstGeom>
            <a:noFill/>
            <a:ln>
              <a:noFill/>
            </a:ln>
          </p:spPr>
          <p:txBody>
            <a:bodyPr lIns="91425" tIns="45700" rIns="91425" bIns="45700" anchor="ctr" anchorCtr="0">
              <a:noAutofit/>
            </a:bodyPr>
            <a:lstStyle/>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Fault-tolerant and resilient design</a:t>
              </a:r>
            </a:p>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Cloud-agnostic runtime implementation</a:t>
              </a:r>
            </a:p>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Bundled metrics and monitoring</a:t>
              </a:r>
            </a:p>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Proactive failure testing</a:t>
              </a:r>
            </a:p>
          </p:txBody>
        </p:sp>
        <p:grpSp>
          <p:nvGrpSpPr>
            <p:cNvPr id="669" name="Shape 669"/>
            <p:cNvGrpSpPr/>
            <p:nvPr/>
          </p:nvGrpSpPr>
          <p:grpSpPr>
            <a:xfrm>
              <a:off x="1274388" y="1838683"/>
              <a:ext cx="6620788" cy="952520"/>
              <a:chOff x="1274388" y="1838683"/>
              <a:chExt cx="6620788" cy="952520"/>
            </a:xfrm>
          </p:grpSpPr>
          <p:sp>
            <p:nvSpPr>
              <p:cNvPr id="670" name="Shape 670"/>
              <p:cNvSpPr/>
              <p:nvPr/>
            </p:nvSpPr>
            <p:spPr>
              <a:xfrm>
                <a:off x="3527787" y="1889147"/>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71" name="Shape 671"/>
              <p:cNvSpPr/>
              <p:nvPr/>
            </p:nvSpPr>
            <p:spPr>
              <a:xfrm>
                <a:off x="1274388" y="1838683"/>
                <a:ext cx="2441679" cy="952520"/>
              </a:xfrm>
              <a:prstGeom prst="roundRect">
                <a:avLst>
                  <a:gd name="adj" fmla="val 16667"/>
                </a:avLst>
              </a:prstGeom>
              <a:solidFill>
                <a:srgbClr val="F79646"/>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72" name="Shape 672"/>
              <p:cNvSpPr/>
              <p:nvPr/>
            </p:nvSpPr>
            <p:spPr>
              <a:xfrm>
                <a:off x="1332375" y="1924011"/>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Resilient</a:t>
                </a:r>
              </a:p>
            </p:txBody>
          </p:sp>
        </p:grpSp>
      </p:grpSp>
      <p:grpSp>
        <p:nvGrpSpPr>
          <p:cNvPr id="673" name="Shape 673"/>
          <p:cNvGrpSpPr/>
          <p:nvPr/>
        </p:nvGrpSpPr>
        <p:grpSpPr>
          <a:xfrm>
            <a:off x="1252609" y="4004025"/>
            <a:ext cx="6722867" cy="952520"/>
            <a:chOff x="1252609" y="4004025"/>
            <a:chExt cx="6722867" cy="952520"/>
          </a:xfrm>
        </p:grpSpPr>
        <p:sp>
          <p:nvSpPr>
            <p:cNvPr id="674" name="Shape 674"/>
            <p:cNvSpPr/>
            <p:nvPr/>
          </p:nvSpPr>
          <p:spPr>
            <a:xfrm>
              <a:off x="3527787" y="4046689"/>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75" name="Shape 675"/>
            <p:cNvSpPr/>
            <p:nvPr/>
          </p:nvSpPr>
          <p:spPr>
            <a:xfrm>
              <a:off x="1252609" y="4004025"/>
              <a:ext cx="2441679" cy="952520"/>
            </a:xfrm>
            <a:prstGeom prst="roundRect">
              <a:avLst>
                <a:gd name="adj" fmla="val 16667"/>
              </a:avLst>
            </a:prstGeom>
            <a:solidFill>
              <a:schemeClr val="accent4"/>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76" name="Shape 676"/>
            <p:cNvSpPr/>
            <p:nvPr/>
          </p:nvSpPr>
          <p:spPr>
            <a:xfrm>
              <a:off x="1332375" y="4081553"/>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Ready</a:t>
              </a:r>
            </a:p>
          </p:txBody>
        </p:sp>
        <p:sp>
          <p:nvSpPr>
            <p:cNvPr id="677" name="Shape 677"/>
            <p:cNvSpPr/>
            <p:nvPr/>
          </p:nvSpPr>
          <p:spPr>
            <a:xfrm>
              <a:off x="4106351" y="4036767"/>
              <a:ext cx="3869125" cy="867191"/>
            </a:xfrm>
            <a:prstGeom prst="rect">
              <a:avLst/>
            </a:prstGeom>
            <a:noFill/>
            <a:ln>
              <a:noFill/>
            </a:ln>
          </p:spPr>
          <p:txBody>
            <a:bodyPr lIns="91425" tIns="45700" rIns="91425" bIns="45700" anchor="ctr" anchorCtr="0">
              <a:noAutofit/>
            </a:bodyPr>
            <a:lstStyle/>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No permanent disk access</a:t>
              </a:r>
            </a:p>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Self-contained application</a:t>
              </a:r>
            </a:p>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Platform-managed ports and networking</a:t>
              </a:r>
            </a:p>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Consumes platform-managed backing services </a:t>
              </a:r>
            </a:p>
          </p:txBody>
        </p:sp>
      </p:grpSp>
      <p:grpSp>
        <p:nvGrpSpPr>
          <p:cNvPr id="678" name="Shape 678"/>
          <p:cNvGrpSpPr/>
          <p:nvPr/>
        </p:nvGrpSpPr>
        <p:grpSpPr>
          <a:xfrm>
            <a:off x="1252609" y="2928988"/>
            <a:ext cx="6758995" cy="952520"/>
            <a:chOff x="1252609" y="2928988"/>
            <a:chExt cx="6758995" cy="952520"/>
          </a:xfrm>
        </p:grpSpPr>
        <p:sp>
          <p:nvSpPr>
            <p:cNvPr id="679" name="Shape 679"/>
            <p:cNvSpPr/>
            <p:nvPr/>
          </p:nvSpPr>
          <p:spPr>
            <a:xfrm>
              <a:off x="3527787" y="2989250"/>
              <a:ext cx="4367390" cy="867191"/>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endParaRPr>
            </a:p>
          </p:txBody>
        </p:sp>
        <p:sp>
          <p:nvSpPr>
            <p:cNvPr id="680" name="Shape 680"/>
            <p:cNvSpPr/>
            <p:nvPr/>
          </p:nvSpPr>
          <p:spPr>
            <a:xfrm>
              <a:off x="1252609" y="2928988"/>
              <a:ext cx="2441679" cy="952520"/>
            </a:xfrm>
            <a:prstGeom prst="roundRect">
              <a:avLst>
                <a:gd name="adj" fmla="val 16667"/>
              </a:avLst>
            </a:prstGeom>
            <a:solidFill>
              <a:schemeClr val="accent3"/>
            </a:solidFill>
            <a:ln w="9525" cap="flat" cmpd="sng">
              <a:solidFill>
                <a:srgbClr val="538CD5"/>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sp>
          <p:nvSpPr>
            <p:cNvPr id="681" name="Shape 681"/>
            <p:cNvSpPr/>
            <p:nvPr/>
          </p:nvSpPr>
          <p:spPr>
            <a:xfrm>
              <a:off x="1325125" y="3021891"/>
              <a:ext cx="2272420" cy="797461"/>
            </a:xfrm>
            <a:prstGeom prst="rect">
              <a:avLst/>
            </a:prstGeom>
            <a:noFill/>
            <a:ln>
              <a:noFill/>
            </a:ln>
          </p:spPr>
          <p:txBody>
            <a:bodyPr lIns="91425" tIns="45700" rIns="91425" bIns="45700" anchor="ctr" anchorCtr="0">
              <a:noAutofit/>
            </a:bodyPr>
            <a:lstStyle/>
            <a:p>
              <a:pPr algn="ctr" defTabSz="914400">
                <a:buSzPct val="25000"/>
              </a:pPr>
              <a:r>
                <a:rPr lang="en-US" sz="2000" b="1" kern="0">
                  <a:solidFill>
                    <a:srgbClr val="FFFFFF"/>
                  </a:solidFill>
                  <a:latin typeface="Roboto"/>
                  <a:ea typeface="Roboto"/>
                  <a:cs typeface="Roboto"/>
                  <a:sym typeface="Roboto"/>
                </a:rPr>
                <a:t>Cloud Friendly</a:t>
              </a:r>
            </a:p>
          </p:txBody>
        </p:sp>
        <p:sp>
          <p:nvSpPr>
            <p:cNvPr id="682" name="Shape 682"/>
            <p:cNvSpPr/>
            <p:nvPr/>
          </p:nvSpPr>
          <p:spPr>
            <a:xfrm>
              <a:off x="4142480" y="2984836"/>
              <a:ext cx="3869125" cy="867191"/>
            </a:xfrm>
            <a:prstGeom prst="rect">
              <a:avLst/>
            </a:prstGeom>
            <a:noFill/>
            <a:ln>
              <a:noFill/>
            </a:ln>
          </p:spPr>
          <p:txBody>
            <a:bodyPr lIns="91425" tIns="45700" rIns="91425" bIns="45700" anchor="ctr" anchorCtr="0">
              <a:noAutofit/>
            </a:bodyPr>
            <a:lstStyle/>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12 Factor App methodology</a:t>
              </a:r>
            </a:p>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Horizontally scalable</a:t>
              </a:r>
            </a:p>
            <a:p>
              <a:pPr marL="171450" indent="-171450" defTabSz="914400">
                <a:lnSpc>
                  <a:spcPct val="110000"/>
                </a:lnSpc>
                <a:buClr>
                  <a:srgbClr val="FFFFFF"/>
                </a:buClr>
                <a:buSzPct val="100000"/>
                <a:buFont typeface="Arial"/>
                <a:buChar char="•"/>
              </a:pPr>
              <a:r>
                <a:rPr lang="en-US" sz="1200" kern="0">
                  <a:solidFill>
                    <a:srgbClr val="FFFFFF"/>
                  </a:solidFill>
                  <a:latin typeface="Roboto"/>
                  <a:ea typeface="Roboto"/>
                  <a:cs typeface="Roboto"/>
                  <a:sym typeface="Roboto"/>
                </a:rPr>
                <a:t>Leverages platform for high availability</a:t>
              </a:r>
            </a:p>
          </p:txBody>
        </p:sp>
      </p:grpSp>
    </p:spTree>
    <p:extLst>
      <p:ext uri="{BB962C8B-B14F-4D97-AF65-F5344CB8AC3E}">
        <p14:creationId xmlns:p14="http://schemas.microsoft.com/office/powerpoint/2010/main" val="35088545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fade">
                                      <p:cBhvr>
                                        <p:cTn id="7" dur="500"/>
                                        <p:tgtEl>
                                          <p:spTgt spid="6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8"/>
                                        </p:tgtEl>
                                        <p:attrNameLst>
                                          <p:attrName>style.visibility</p:attrName>
                                        </p:attrNameLst>
                                      </p:cBhvr>
                                      <p:to>
                                        <p:strVal val="visible"/>
                                      </p:to>
                                    </p:set>
                                    <p:animEffect transition="in" filter="fade">
                                      <p:cBhvr>
                                        <p:cTn id="12" dur="500"/>
                                        <p:tgtEl>
                                          <p:spTgt spid="6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7"/>
                                        </p:tgtEl>
                                        <p:attrNameLst>
                                          <p:attrName>style.visibility</p:attrName>
                                        </p:attrNameLst>
                                      </p:cBhvr>
                                      <p:to>
                                        <p:strVal val="visible"/>
                                      </p:to>
                                    </p:set>
                                    <p:animEffect transition="in" filter="fade">
                                      <p:cBhvr>
                                        <p:cTn id="17" dur="500"/>
                                        <p:tgtEl>
                                          <p:spTgt spid="6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1"/>
                                        </p:tgtEl>
                                        <p:attrNameLst>
                                          <p:attrName>style.visibility</p:attrName>
                                        </p:attrNameLst>
                                      </p:cBhvr>
                                      <p:to>
                                        <p:strVal val="visible"/>
                                      </p:to>
                                    </p:set>
                                    <p:animEffect transition="in" filter="fade">
                                      <p:cBhvr>
                                        <p:cTn id="22"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p:nvPr/>
        </p:nvSpPr>
        <p:spPr>
          <a:xfrm>
            <a:off x="2801598" y="1981365"/>
            <a:ext cx="3540804" cy="1180770"/>
          </a:xfrm>
          <a:prstGeom prst="rect">
            <a:avLst/>
          </a:prstGeom>
          <a:noFill/>
          <a:ln>
            <a:noFill/>
          </a:ln>
        </p:spPr>
        <p:txBody>
          <a:bodyPr lIns="0" tIns="0" rIns="0" bIns="0" anchor="t" anchorCtr="0">
            <a:noAutofit/>
          </a:bodyPr>
          <a:lstStyle/>
          <a:p>
            <a:pPr marL="0" marR="0" lvl="0" indent="0" algn="ctr" rtl="0">
              <a:lnSpc>
                <a:spcPct val="90000"/>
              </a:lnSpc>
              <a:spcBef>
                <a:spcPts val="0"/>
              </a:spcBef>
              <a:buClr>
                <a:schemeClr val="accent6"/>
              </a:buClr>
              <a:buSzPct val="25000"/>
              <a:buFont typeface="Arial"/>
              <a:buNone/>
            </a:pPr>
            <a:r>
              <a:rPr lang="en-US" sz="9600" b="1" dirty="0">
                <a:solidFill>
                  <a:schemeClr val="accent6"/>
                </a:solidFill>
                <a:latin typeface="Arial"/>
                <a:ea typeface="Arial"/>
                <a:cs typeface="Arial"/>
                <a:sym typeface="Arial"/>
              </a:rPr>
              <a:t>HOW</a:t>
            </a:r>
          </a:p>
        </p:txBody>
      </p:sp>
      <p:sp>
        <p:nvSpPr>
          <p:cNvPr id="3" name="Shape 342"/>
          <p:cNvSpPr txBox="1"/>
          <p:nvPr/>
        </p:nvSpPr>
        <p:spPr>
          <a:xfrm>
            <a:off x="2801598" y="3445817"/>
            <a:ext cx="3540804" cy="364701"/>
          </a:xfrm>
          <a:prstGeom prst="rect">
            <a:avLst/>
          </a:prstGeom>
          <a:noFill/>
          <a:ln>
            <a:noFill/>
          </a:ln>
        </p:spPr>
        <p:txBody>
          <a:bodyPr lIns="0" tIns="0" rIns="0" bIns="0" anchor="t" anchorCtr="0">
            <a:noAutofit/>
          </a:bodyPr>
          <a:lstStyle/>
          <a:p>
            <a:pPr marL="0" marR="0" lvl="0" indent="0" algn="ctr" rtl="0">
              <a:lnSpc>
                <a:spcPct val="90000"/>
              </a:lnSpc>
              <a:spcBef>
                <a:spcPts val="0"/>
              </a:spcBef>
              <a:buClr>
                <a:schemeClr val="accent6"/>
              </a:buClr>
              <a:buSzPct val="25000"/>
              <a:buFont typeface="Arial"/>
              <a:buNone/>
            </a:pPr>
            <a:r>
              <a:rPr lang="en-US" sz="3200" b="1" dirty="0" smtClean="0">
                <a:solidFill>
                  <a:schemeClr val="accent6"/>
                </a:solidFill>
                <a:latin typeface="Arial"/>
                <a:ea typeface="Arial"/>
                <a:cs typeface="Arial"/>
                <a:sym typeface="Arial"/>
              </a:rPr>
              <a:t>Do we get started</a:t>
            </a:r>
            <a:endParaRPr lang="en-US" sz="3200" b="1" dirty="0">
              <a:solidFill>
                <a:schemeClr val="accent6"/>
              </a:solidFill>
              <a:latin typeface="Arial"/>
              <a:ea typeface="Arial"/>
              <a:cs typeface="Arial"/>
              <a:sym typeface="Arial"/>
            </a:endParaRPr>
          </a:p>
        </p:txBody>
      </p:sp>
    </p:spTree>
    <p:extLst>
      <p:ext uri="{BB962C8B-B14F-4D97-AF65-F5344CB8AC3E}">
        <p14:creationId xmlns:p14="http://schemas.microsoft.com/office/powerpoint/2010/main" val="12419655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algn="l"/>
            <a:r>
              <a:rPr lang="en-US" sz="3200" dirty="0">
                <a:solidFill>
                  <a:srgbClr val="01786E"/>
                </a:solidFill>
                <a:ea typeface="Arial"/>
                <a:cs typeface="Arial"/>
                <a:sym typeface="Arial"/>
              </a:rPr>
              <a:t>Read</a:t>
            </a:r>
            <a:endParaRPr lang="en" sz="3200" dirty="0">
              <a:solidFill>
                <a:srgbClr val="01786E"/>
              </a:solidFill>
              <a:ea typeface="Arial"/>
              <a:cs typeface="Arial"/>
              <a:sym typeface="Arial"/>
            </a:endParaRPr>
          </a:p>
        </p:txBody>
      </p:sp>
    </p:spTree>
    <p:extLst>
      <p:ext uri="{BB962C8B-B14F-4D97-AF65-F5344CB8AC3E}">
        <p14:creationId xmlns:p14="http://schemas.microsoft.com/office/powerpoint/2010/main" val="15163536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669117" cy="460500"/>
          </a:xfrm>
          <a:prstGeom prst="rect">
            <a:avLst/>
          </a:prstGeom>
        </p:spPr>
        <p:txBody>
          <a:bodyPr lIns="91425" tIns="91425" rIns="91425" bIns="91425" anchor="t" anchorCtr="0">
            <a:noAutofit/>
          </a:bodyPr>
          <a:lstStyle/>
          <a:p>
            <a:pPr lvl="0" algn="l"/>
            <a:r>
              <a:rPr lang="en-US" sz="2800" dirty="0">
                <a:solidFill>
                  <a:srgbClr val="01786E"/>
                </a:solidFill>
                <a:ea typeface="Arial"/>
                <a:cs typeface="Arial"/>
              </a:rPr>
              <a:t>Bootstrap your Application Now: http://</a:t>
            </a:r>
            <a:r>
              <a:rPr lang="en-US" sz="2800" dirty="0" err="1">
                <a:solidFill>
                  <a:srgbClr val="01786E"/>
                </a:solidFill>
                <a:ea typeface="Arial"/>
                <a:cs typeface="Arial"/>
              </a:rPr>
              <a:t>start.spring.io</a:t>
            </a:r>
            <a:endParaRPr lang="en" sz="2800" dirty="0">
              <a:solidFill>
                <a:srgbClr val="01786E"/>
              </a:solidFill>
              <a:ea typeface="Arial"/>
              <a:cs typeface="Arial"/>
            </a:endParaRPr>
          </a:p>
        </p:txBody>
      </p:sp>
      <p:pic>
        <p:nvPicPr>
          <p:cNvPr id="2" name="Picture 1" descr="start.spring.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824" y="959641"/>
            <a:ext cx="6303580" cy="3656457"/>
          </a:xfrm>
          <a:prstGeom prst="rect">
            <a:avLst/>
          </a:prstGeom>
        </p:spPr>
      </p:pic>
    </p:spTree>
    <p:extLst>
      <p:ext uri="{BB962C8B-B14F-4D97-AF65-F5344CB8AC3E}">
        <p14:creationId xmlns:p14="http://schemas.microsoft.com/office/powerpoint/2010/main" val="2232150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hape 894"/>
          <p:cNvSpPr>
            <a:spLocks noGrp="1"/>
          </p:cNvSpPr>
          <p:nvPr>
            <p:ph type="title"/>
          </p:nvPr>
        </p:nvSpPr>
        <p:spPr>
          <a:prstGeom prst="rect">
            <a:avLst/>
          </a:prstGeom>
        </p:spPr>
        <p:txBody>
          <a:bodyPr/>
          <a:lstStyle/>
          <a:p>
            <a:pPr lvl="0" algn="l">
              <a:defRPr sz="1800">
                <a:solidFill>
                  <a:srgbClr val="000000"/>
                </a:solidFill>
                <a:uFillTx/>
              </a:defRPr>
            </a:pPr>
            <a:r>
              <a:rPr lang="en-US" sz="2800" dirty="0">
                <a:solidFill>
                  <a:srgbClr val="01786E"/>
                </a:solidFill>
                <a:latin typeface="+mj-lt"/>
              </a:rPr>
              <a:t>Foundations</a:t>
            </a:r>
            <a:endParaRPr sz="2800" dirty="0">
              <a:solidFill>
                <a:srgbClr val="01786E"/>
              </a:solidFill>
              <a:latin typeface="+mj-lt"/>
            </a:endParaRPr>
          </a:p>
        </p:txBody>
      </p:sp>
      <p:sp>
        <p:nvSpPr>
          <p:cNvPr id="893" name="Shape 893"/>
          <p:cNvSpPr>
            <a:spLocks noGrp="1"/>
          </p:cNvSpPr>
          <p:nvPr>
            <p:ph type="sldNum" sz="quarter" idx="4294967295"/>
          </p:nvPr>
        </p:nvSpPr>
        <p:spPr>
          <a:xfrm>
            <a:off x="8610600" y="5021263"/>
            <a:ext cx="533400" cy="1270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57</a:t>
            </a:fld>
            <a:endParaRPr sz="800">
              <a:solidFill>
                <a:srgbClr val="808080"/>
              </a:solidFill>
              <a:uFill>
                <a:solidFill>
                  <a:srgbClr val="808080"/>
                </a:solidFill>
              </a:uFill>
            </a:endParaRP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210190416"/>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lgn="l">
              <a:defRPr sz="1800">
                <a:solidFill>
                  <a:srgbClr val="000000"/>
                </a:solidFill>
                <a:uFillTx/>
              </a:defRPr>
            </a:pPr>
            <a:r>
              <a:rPr lang="en-US" sz="2800" dirty="0">
                <a:solidFill>
                  <a:srgbClr val="01786E"/>
                </a:solidFill>
                <a:latin typeface="+mj-lt"/>
              </a:rPr>
              <a:t>Foundations</a:t>
            </a:r>
            <a:endParaRPr sz="2800" dirty="0">
              <a:solidFill>
                <a:srgbClr val="01786E"/>
              </a:solidFill>
              <a:latin typeface="+mj-lt"/>
            </a:endParaRPr>
          </a:p>
        </p:txBody>
      </p:sp>
      <p:sp>
        <p:nvSpPr>
          <p:cNvPr id="904" name="Shape 904"/>
          <p:cNvSpPr>
            <a:spLocks noGrp="1"/>
          </p:cNvSpPr>
          <p:nvPr>
            <p:ph type="sldNum" sz="quarter" idx="4294967295"/>
          </p:nvPr>
        </p:nvSpPr>
        <p:spPr>
          <a:xfrm>
            <a:off x="8610600" y="5021263"/>
            <a:ext cx="533400" cy="1270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58</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1808956052"/>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l" rtl="0">
              <a:spcBef>
                <a:spcPts val="0"/>
              </a:spcBef>
              <a:buClr>
                <a:srgbClr val="F79646"/>
              </a:buClr>
              <a:buSzPct val="25000"/>
              <a:buFont typeface="Arial"/>
              <a:buNone/>
            </a:pPr>
            <a:r>
              <a:rPr lang="en-US" sz="3200" b="0" i="0" u="none" strike="noStrike" cap="none" dirty="0">
                <a:solidFill>
                  <a:srgbClr val="F79646"/>
                </a:solidFill>
                <a:latin typeface="Arial"/>
                <a:ea typeface="Arial"/>
                <a:cs typeface="Arial"/>
                <a:sym typeface="Arial"/>
              </a:rPr>
              <a:t>Monolithic Applications Drive Complex, </a:t>
            </a:r>
            <a:br>
              <a:rPr lang="en-US" sz="3200" b="0" i="0" u="none" strike="noStrike" cap="none" dirty="0">
                <a:solidFill>
                  <a:srgbClr val="F79646"/>
                </a:solidFill>
                <a:latin typeface="Arial"/>
                <a:ea typeface="Arial"/>
                <a:cs typeface="Arial"/>
                <a:sym typeface="Arial"/>
              </a:rPr>
            </a:br>
            <a:r>
              <a:rPr lang="en-US" sz="3200" b="0" i="0" u="none" strike="noStrike" cap="none" dirty="0">
                <a:solidFill>
                  <a:srgbClr val="F79646"/>
                </a:solidFill>
                <a:latin typeface="Arial"/>
                <a:ea typeface="Arial"/>
                <a:cs typeface="Arial"/>
                <a:sym typeface="Arial"/>
              </a:rPr>
              <a:t>Manual Deploys &amp; Waterfall Release Cycles</a:t>
            </a:r>
          </a:p>
        </p:txBody>
      </p:sp>
      <p:sp>
        <p:nvSpPr>
          <p:cNvPr id="156" name="Shape 156"/>
          <p:cNvSpPr/>
          <p:nvPr/>
        </p:nvSpPr>
        <p:spPr>
          <a:xfrm>
            <a:off x="1804965" y="4123267"/>
            <a:ext cx="6958035" cy="907343"/>
          </a:xfrm>
          <a:prstGeom prst="rect">
            <a:avLst/>
          </a:prstGeom>
          <a:noFill/>
          <a:ln>
            <a:noFill/>
          </a:ln>
        </p:spPr>
        <p:txBody>
          <a:bodyPr lIns="91425" tIns="45700" rIns="91425" bIns="45700" anchor="t" anchorCtr="0">
            <a:noAutofit/>
          </a:bodyPr>
          <a:lstStyle/>
          <a:p>
            <a:pPr algn="ctr" defTabSz="914400">
              <a:buSzPct val="25000"/>
            </a:pPr>
            <a:r>
              <a:rPr lang="en-US" kern="0">
                <a:solidFill>
                  <a:srgbClr val="FFFFFF"/>
                </a:solidFill>
                <a:latin typeface="Arial"/>
                <a:ea typeface="Arial"/>
                <a:cs typeface="Arial"/>
                <a:sym typeface="Arial"/>
              </a:rPr>
              <a:t>Can you deliver full CI/CD for every major app in your portfolio today, or are you doing 75+ step manual deployments?</a:t>
            </a:r>
          </a:p>
        </p:txBody>
      </p:sp>
      <p:sp>
        <p:nvSpPr>
          <p:cNvPr id="157" name="Shape 157"/>
          <p:cNvSpPr/>
          <p:nvPr/>
        </p:nvSpPr>
        <p:spPr>
          <a:xfrm>
            <a:off x="509250" y="2018641"/>
            <a:ext cx="1137489" cy="320601"/>
          </a:xfrm>
          <a:prstGeom prst="rect">
            <a:avLst/>
          </a:prstGeom>
          <a:noFill/>
          <a:ln>
            <a:noFill/>
          </a:ln>
        </p:spPr>
        <p:txBody>
          <a:bodyPr lIns="91425" tIns="45700" rIns="91425" bIns="45700" anchor="t" anchorCtr="0">
            <a:noAutofit/>
          </a:bodyPr>
          <a:lstStyle/>
          <a:p>
            <a:pPr algn="ctr" defTabSz="914400">
              <a:lnSpc>
                <a:spcPct val="128571"/>
              </a:lnSpc>
              <a:buSzPct val="25000"/>
            </a:pPr>
            <a:r>
              <a:rPr lang="en-US" sz="1400" b="1" kern="0">
                <a:solidFill>
                  <a:srgbClr val="FFFFFF"/>
                </a:solidFill>
                <a:latin typeface="Arial"/>
                <a:ea typeface="Arial"/>
                <a:cs typeface="Arial"/>
                <a:sym typeface="Arial"/>
              </a:rPr>
              <a:t>Developer</a:t>
            </a:r>
          </a:p>
        </p:txBody>
      </p:sp>
      <p:sp>
        <p:nvSpPr>
          <p:cNvPr id="158" name="Shape 158"/>
          <p:cNvSpPr/>
          <p:nvPr/>
        </p:nvSpPr>
        <p:spPr>
          <a:xfrm>
            <a:off x="577287" y="4320228"/>
            <a:ext cx="992815" cy="320601"/>
          </a:xfrm>
          <a:prstGeom prst="rect">
            <a:avLst/>
          </a:prstGeom>
          <a:noFill/>
          <a:ln>
            <a:noFill/>
          </a:ln>
        </p:spPr>
        <p:txBody>
          <a:bodyPr lIns="91425" tIns="45700" rIns="91425" bIns="45700" anchor="t" anchorCtr="0">
            <a:noAutofit/>
          </a:bodyPr>
          <a:lstStyle/>
          <a:p>
            <a:pPr algn="ctr" defTabSz="914400">
              <a:lnSpc>
                <a:spcPct val="128571"/>
              </a:lnSpc>
              <a:buSzPct val="25000"/>
            </a:pPr>
            <a:r>
              <a:rPr lang="en-US" sz="1400" b="1" kern="0">
                <a:solidFill>
                  <a:srgbClr val="FFFFFF"/>
                </a:solidFill>
                <a:latin typeface="Arial"/>
                <a:ea typeface="Arial"/>
                <a:cs typeface="Arial"/>
                <a:sym typeface="Arial"/>
              </a:rPr>
              <a:t>Operator</a:t>
            </a:r>
          </a:p>
        </p:txBody>
      </p:sp>
      <p:sp>
        <p:nvSpPr>
          <p:cNvPr id="159" name="Shape 159"/>
          <p:cNvSpPr/>
          <p:nvPr/>
        </p:nvSpPr>
        <p:spPr>
          <a:xfrm>
            <a:off x="2227241" y="1256632"/>
            <a:ext cx="6181496" cy="2866635"/>
          </a:xfrm>
          <a:prstGeom prst="roundRect">
            <a:avLst>
              <a:gd name="adj" fmla="val 8273"/>
            </a:avLst>
          </a:prstGeom>
          <a:solidFill>
            <a:srgbClr val="FFFFFF"/>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Calibri"/>
              <a:ea typeface="Calibri"/>
              <a:cs typeface="Calibri"/>
              <a:sym typeface="Calibri"/>
            </a:endParaRPr>
          </a:p>
        </p:txBody>
      </p:sp>
      <p:pic>
        <p:nvPicPr>
          <p:cNvPr id="160" name="Shape 160"/>
          <p:cNvPicPr preferRelativeResize="0"/>
          <p:nvPr/>
        </p:nvPicPr>
        <p:blipFill rotWithShape="1">
          <a:blip r:embed="rId3">
            <a:alphaModFix/>
          </a:blip>
          <a:srcRect/>
          <a:stretch/>
        </p:blipFill>
        <p:spPr>
          <a:xfrm>
            <a:off x="2329190" y="1365883"/>
            <a:ext cx="5962244" cy="2687450"/>
          </a:xfrm>
          <a:prstGeom prst="rect">
            <a:avLst/>
          </a:prstGeom>
          <a:noFill/>
          <a:ln>
            <a:noFill/>
          </a:ln>
        </p:spPr>
      </p:pic>
      <p:pic>
        <p:nvPicPr>
          <p:cNvPr id="161" name="Shape 161"/>
          <p:cNvPicPr preferRelativeResize="0"/>
          <p:nvPr/>
        </p:nvPicPr>
        <p:blipFill rotWithShape="1">
          <a:blip r:embed="rId4">
            <a:alphaModFix/>
          </a:blip>
          <a:srcRect/>
          <a:stretch/>
        </p:blipFill>
        <p:spPr>
          <a:xfrm flipH="1">
            <a:off x="685295" y="1413255"/>
            <a:ext cx="661436" cy="707924"/>
          </a:xfrm>
          <a:prstGeom prst="rect">
            <a:avLst/>
          </a:prstGeom>
          <a:noFill/>
          <a:ln>
            <a:noFill/>
          </a:ln>
        </p:spPr>
      </p:pic>
      <p:pic>
        <p:nvPicPr>
          <p:cNvPr id="162" name="Shape 162"/>
          <p:cNvPicPr preferRelativeResize="0"/>
          <p:nvPr/>
        </p:nvPicPr>
        <p:blipFill rotWithShape="1">
          <a:blip r:embed="rId5">
            <a:alphaModFix/>
          </a:blip>
          <a:srcRect/>
          <a:stretch/>
        </p:blipFill>
        <p:spPr>
          <a:xfrm flipH="1">
            <a:off x="685295" y="3699371"/>
            <a:ext cx="663858" cy="707924"/>
          </a:xfrm>
          <a:prstGeom prst="rect">
            <a:avLst/>
          </a:prstGeom>
          <a:noFill/>
          <a:ln>
            <a:noFill/>
          </a:ln>
        </p:spPr>
      </p:pic>
      <p:pic>
        <p:nvPicPr>
          <p:cNvPr id="163" name="Shape 163"/>
          <p:cNvPicPr preferRelativeResize="0"/>
          <p:nvPr/>
        </p:nvPicPr>
        <p:blipFill rotWithShape="1">
          <a:blip r:embed="rId6">
            <a:alphaModFix/>
          </a:blip>
          <a:srcRect/>
          <a:stretch/>
        </p:blipFill>
        <p:spPr>
          <a:xfrm>
            <a:off x="113721" y="2160850"/>
            <a:ext cx="2113519" cy="1892484"/>
          </a:xfrm>
          <a:prstGeom prst="rect">
            <a:avLst/>
          </a:prstGeom>
          <a:noFill/>
          <a:ln>
            <a:noFill/>
          </a:ln>
        </p:spPr>
      </p:pic>
    </p:spTree>
    <p:extLst>
      <p:ext uri="{BB962C8B-B14F-4D97-AF65-F5344CB8AC3E}">
        <p14:creationId xmlns:p14="http://schemas.microsoft.com/office/powerpoint/2010/main" val="21074442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algn="ctr">
              <a:buSzPct val="25000"/>
            </a:pPr>
            <a:fld id="{00000000-1234-1234-1234-123412341234}" type="slidenum">
              <a:rPr lang="en-US" sz="900" smtClean="0">
                <a:solidFill>
                  <a:srgbClr val="A5A5A5"/>
                </a:solidFill>
              </a:rPr>
              <a:pPr algn="ctr">
                <a:buSzPct val="25000"/>
              </a:pPr>
              <a:t>7</a:t>
            </a:fld>
            <a:endParaRPr lang="en-US" sz="900">
              <a:solidFill>
                <a:srgbClr val="A5A5A5"/>
              </a:solidFill>
            </a:endParaRPr>
          </a:p>
        </p:txBody>
      </p:sp>
      <p:sp>
        <p:nvSpPr>
          <p:cNvPr id="3" name="Title 1"/>
          <p:cNvSpPr txBox="1">
            <a:spLocks/>
          </p:cNvSpPr>
          <p:nvPr/>
        </p:nvSpPr>
        <p:spPr>
          <a:xfrm>
            <a:off x="113722" y="149918"/>
            <a:ext cx="8796928" cy="47444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3200" dirty="0">
                <a:solidFill>
                  <a:srgbClr val="F79646"/>
                </a:solidFill>
              </a:rPr>
              <a:t>The</a:t>
            </a:r>
            <a:r>
              <a:rPr lang="en-US" sz="3200" dirty="0" smtClean="0"/>
              <a:t> </a:t>
            </a:r>
            <a:r>
              <a:rPr lang="en-US" sz="3200" dirty="0">
                <a:solidFill>
                  <a:srgbClr val="F79646"/>
                </a:solidFill>
              </a:rPr>
              <a:t>Promise of Cloud Native</a:t>
            </a:r>
          </a:p>
        </p:txBody>
      </p:sp>
      <p:sp>
        <p:nvSpPr>
          <p:cNvPr id="4" name="Title 1"/>
          <p:cNvSpPr txBox="1">
            <a:spLocks/>
          </p:cNvSpPr>
          <p:nvPr/>
        </p:nvSpPr>
        <p:spPr>
          <a:xfrm>
            <a:off x="415714" y="888159"/>
            <a:ext cx="8314060" cy="3973303"/>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defTabSz="914400">
              <a:lnSpc>
                <a:spcPct val="113000"/>
              </a:lnSpc>
              <a:buFont typeface="Arial"/>
              <a:buChar char="•"/>
            </a:pPr>
            <a:r>
              <a:rPr lang="en-US" sz="2800" dirty="0">
                <a:solidFill>
                  <a:srgbClr val="FFFFFF"/>
                </a:solidFill>
              </a:rPr>
              <a:t>Deploy new </a:t>
            </a:r>
            <a:r>
              <a:rPr lang="en-US" sz="2800" b="1" dirty="0">
                <a:solidFill>
                  <a:srgbClr val="FFFFFF"/>
                </a:solidFill>
              </a:rPr>
              <a:t>features</a:t>
            </a:r>
            <a:r>
              <a:rPr lang="en-US" sz="2800" dirty="0">
                <a:solidFill>
                  <a:srgbClr val="FFFFFF"/>
                </a:solidFill>
              </a:rPr>
              <a:t> </a:t>
            </a:r>
            <a:r>
              <a:rPr lang="en-US" sz="2800" dirty="0" smtClean="0">
                <a:solidFill>
                  <a:srgbClr val="FFFFFF"/>
                </a:solidFill>
              </a:rPr>
              <a:t>*daily* </a:t>
            </a:r>
            <a:r>
              <a:rPr lang="en-US" sz="2800" dirty="0">
                <a:solidFill>
                  <a:srgbClr val="FFFFFF"/>
                </a:solidFill>
              </a:rPr>
              <a:t>to production</a:t>
            </a:r>
          </a:p>
          <a:p>
            <a:pPr marL="457200" indent="-457200" defTabSz="914400">
              <a:lnSpc>
                <a:spcPct val="113000"/>
              </a:lnSpc>
              <a:buFont typeface="Arial"/>
              <a:buChar char="•"/>
            </a:pPr>
            <a:r>
              <a:rPr lang="en-US" sz="2800" dirty="0" smtClean="0">
                <a:solidFill>
                  <a:srgbClr val="FFFFFF"/>
                </a:solidFill>
              </a:rPr>
              <a:t>Faster Feedback (experiment)</a:t>
            </a:r>
          </a:p>
          <a:p>
            <a:pPr marL="457200" indent="-457200" defTabSz="914400">
              <a:lnSpc>
                <a:spcPct val="113000"/>
              </a:lnSpc>
              <a:buFont typeface="Arial"/>
              <a:buChar char="•"/>
            </a:pPr>
            <a:r>
              <a:rPr lang="en-US" sz="2800" dirty="0" smtClean="0">
                <a:solidFill>
                  <a:srgbClr val="FFFFFF"/>
                </a:solidFill>
              </a:rPr>
              <a:t>Outcome not activity focus (optimize)</a:t>
            </a:r>
          </a:p>
          <a:p>
            <a:pPr marL="457200" indent="-457200" defTabSz="914400">
              <a:lnSpc>
                <a:spcPct val="113000"/>
              </a:lnSpc>
              <a:buFont typeface="Arial"/>
              <a:buChar char="•"/>
            </a:pPr>
            <a:r>
              <a:rPr lang="en-US" sz="2800" dirty="0" smtClean="0">
                <a:solidFill>
                  <a:srgbClr val="FFFFFF"/>
                </a:solidFill>
              </a:rPr>
              <a:t>Loose </a:t>
            </a:r>
            <a:r>
              <a:rPr lang="en-US" sz="2800" dirty="0">
                <a:solidFill>
                  <a:srgbClr val="FFFFFF"/>
                </a:solidFill>
              </a:rPr>
              <a:t>Coupling (upgrades and fixes)</a:t>
            </a:r>
          </a:p>
          <a:p>
            <a:pPr marL="457200" indent="-457200" defTabSz="914400">
              <a:lnSpc>
                <a:spcPct val="113000"/>
              </a:lnSpc>
              <a:buFont typeface="Arial"/>
              <a:buChar char="•"/>
            </a:pPr>
            <a:r>
              <a:rPr lang="en-US" sz="2800" dirty="0" smtClean="0">
                <a:solidFill>
                  <a:srgbClr val="FFFFFF"/>
                </a:solidFill>
              </a:rPr>
              <a:t>Self</a:t>
            </a:r>
            <a:r>
              <a:rPr lang="en-US" sz="2800" dirty="0">
                <a:solidFill>
                  <a:srgbClr val="FFFFFF"/>
                </a:solidFill>
              </a:rPr>
              <a:t>-service, automated middleware</a:t>
            </a:r>
          </a:p>
          <a:p>
            <a:pPr marL="457200" indent="-457200" defTabSz="914400">
              <a:lnSpc>
                <a:spcPct val="113000"/>
              </a:lnSpc>
              <a:buFont typeface="Arial"/>
              <a:buChar char="•"/>
            </a:pPr>
            <a:r>
              <a:rPr lang="en-US" sz="2800" dirty="0">
                <a:solidFill>
                  <a:srgbClr val="FFFFFF"/>
                </a:solidFill>
              </a:rPr>
              <a:t>Free/Cheap horizontal scaling</a:t>
            </a:r>
          </a:p>
          <a:p>
            <a:pPr marL="457200" indent="-457200" defTabSz="914400">
              <a:lnSpc>
                <a:spcPct val="113000"/>
              </a:lnSpc>
              <a:buFont typeface="Arial"/>
              <a:buChar char="•"/>
            </a:pPr>
            <a:r>
              <a:rPr lang="en-US" sz="2800" dirty="0">
                <a:solidFill>
                  <a:srgbClr val="FFFFFF"/>
                </a:solidFill>
              </a:rPr>
              <a:t>No Downtime </a:t>
            </a:r>
            <a:r>
              <a:rPr lang="en-US" sz="2800" dirty="0" smtClean="0">
                <a:solidFill>
                  <a:srgbClr val="FFFFFF"/>
                </a:solidFill>
              </a:rPr>
              <a:t>Upgrades</a:t>
            </a:r>
          </a:p>
          <a:p>
            <a:pPr marL="457200" indent="-457200" defTabSz="914400">
              <a:lnSpc>
                <a:spcPct val="113000"/>
              </a:lnSpc>
              <a:buFont typeface="Arial"/>
              <a:buChar char="•"/>
            </a:pPr>
            <a:r>
              <a:rPr lang="en-US" sz="2800" dirty="0" smtClean="0">
                <a:solidFill>
                  <a:srgbClr val="FFFFFF"/>
                </a:solidFill>
              </a:rPr>
              <a:t>Availability and resiliency  </a:t>
            </a:r>
            <a:endParaRPr lang="en-US" sz="2800" dirty="0">
              <a:solidFill>
                <a:srgbClr val="FFFFFF"/>
              </a:solidFill>
            </a:endParaRPr>
          </a:p>
          <a:p>
            <a:pPr defTabSz="914400"/>
            <a:endParaRPr lang="en-US" sz="3600" kern="0" dirty="0">
              <a:solidFill>
                <a:srgbClr val="FFFFFF"/>
              </a:solidFill>
            </a:endParaRPr>
          </a:p>
          <a:p>
            <a:pPr defTabSz="914400"/>
            <a:endParaRPr lang="en-US" sz="3600" kern="0" dirty="0">
              <a:solidFill>
                <a:srgbClr val="FFFFFF"/>
              </a:solidFill>
            </a:endParaRPr>
          </a:p>
        </p:txBody>
      </p:sp>
    </p:spTree>
    <p:extLst>
      <p:ext uri="{BB962C8B-B14F-4D97-AF65-F5344CB8AC3E}">
        <p14:creationId xmlns:p14="http://schemas.microsoft.com/office/powerpoint/2010/main" val="3914919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p:nvPr/>
        </p:nvSpPr>
        <p:spPr>
          <a:xfrm>
            <a:off x="2416799" y="1981365"/>
            <a:ext cx="4310402" cy="1180770"/>
          </a:xfrm>
          <a:prstGeom prst="rect">
            <a:avLst/>
          </a:prstGeom>
          <a:noFill/>
          <a:ln>
            <a:noFill/>
          </a:ln>
        </p:spPr>
        <p:txBody>
          <a:bodyPr lIns="0" tIns="0" rIns="0" bIns="0" anchor="t" anchorCtr="0">
            <a:noAutofit/>
          </a:bodyPr>
          <a:lstStyle/>
          <a:p>
            <a:pPr algn="ctr" defTabSz="914400">
              <a:lnSpc>
                <a:spcPct val="90000"/>
              </a:lnSpc>
              <a:buClr>
                <a:srgbClr val="F79646"/>
              </a:buClr>
              <a:buSzPct val="25000"/>
              <a:buFont typeface="Arial"/>
              <a:buNone/>
            </a:pPr>
            <a:r>
              <a:rPr lang="en-US" sz="9600" b="1" kern="0">
                <a:solidFill>
                  <a:srgbClr val="F79646"/>
                </a:solidFill>
                <a:latin typeface="Arial"/>
                <a:ea typeface="Arial"/>
                <a:cs typeface="Arial"/>
                <a:sym typeface="Arial"/>
              </a:rPr>
              <a:t>WHAT</a:t>
            </a:r>
          </a:p>
        </p:txBody>
      </p:sp>
    </p:spTree>
    <p:extLst>
      <p:ext uri="{BB962C8B-B14F-4D97-AF65-F5344CB8AC3E}">
        <p14:creationId xmlns:p14="http://schemas.microsoft.com/office/powerpoint/2010/main" val="34870141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456363" y="1449414"/>
            <a:ext cx="5510403" cy="2862323"/>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pic>
        <p:nvPicPr>
          <p:cNvPr id="4" name="Picture 3" descr="C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6051" y="1080889"/>
            <a:ext cx="3291029" cy="2981722"/>
          </a:xfrm>
          <a:prstGeom prst="rect">
            <a:avLst/>
          </a:prstGeom>
        </p:spPr>
      </p:pic>
    </p:spTree>
    <p:extLst>
      <p:ext uri="{BB962C8B-B14F-4D97-AF65-F5344CB8AC3E}">
        <p14:creationId xmlns:p14="http://schemas.microsoft.com/office/powerpoint/2010/main" val="192542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25104</TotalTime>
  <Words>4323</Words>
  <Application>Microsoft Macintosh PowerPoint</Application>
  <PresentationFormat>On-screen Show (16:9)</PresentationFormat>
  <Paragraphs>852</Paragraphs>
  <Slides>58</Slides>
  <Notes>43</Notes>
  <HiddenSlides>2</HiddenSlides>
  <MMClips>0</MMClips>
  <ScaleCrop>false</ScaleCrop>
  <HeadingPairs>
    <vt:vector size="4" baseType="variant">
      <vt:variant>
        <vt:lpstr>Theme</vt:lpstr>
      </vt:variant>
      <vt:variant>
        <vt:i4>9</vt:i4>
      </vt:variant>
      <vt:variant>
        <vt:lpstr>Slide Titles</vt:lpstr>
      </vt:variant>
      <vt:variant>
        <vt:i4>58</vt:i4>
      </vt:variant>
    </vt:vector>
  </HeadingPairs>
  <TitlesOfParts>
    <vt:vector size="67" baseType="lpstr">
      <vt:lpstr>3_Office Theme</vt:lpstr>
      <vt:lpstr>Pivotal Main</vt:lpstr>
      <vt:lpstr>1_Pivotal Main</vt:lpstr>
      <vt:lpstr>Pivotal_interim_040113_template_</vt:lpstr>
      <vt:lpstr>1_Pivotal_interim_040113_template_</vt:lpstr>
      <vt:lpstr>2_Pivotal_interim_040113_template_</vt:lpstr>
      <vt:lpstr>3_Pivotal_interim_040113_template_</vt:lpstr>
      <vt:lpstr>5_Office Theme</vt:lpstr>
      <vt:lpstr>6_Office Theme</vt:lpstr>
      <vt:lpstr>PowerPoint Presentation</vt:lpstr>
      <vt:lpstr>Agenda</vt:lpstr>
      <vt:lpstr>PowerPoint Presentation</vt:lpstr>
      <vt:lpstr>Disruption to Enterprise IT  is already here</vt:lpstr>
      <vt:lpstr>Fortune 500 Companies are Adopting Cloud Native and Microservice Models</vt:lpstr>
      <vt:lpstr>Monolithic Applications Drive Complex,  Manual Deploys &amp; Waterfall Release Cycles</vt:lpstr>
      <vt:lpstr>PowerPoint Presentation</vt:lpstr>
      <vt:lpstr>PowerPoint Presentation</vt:lpstr>
      <vt:lpstr>What is Cloud Native?</vt:lpstr>
      <vt:lpstr>PowerPoint Presentation</vt:lpstr>
      <vt:lpstr>PowerPoint Presentation</vt:lpstr>
      <vt:lpstr>12-Factor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Trend towards new lightweight architectures </vt:lpstr>
      <vt:lpstr>One-Size-Fits-All Methodologies have become an Anti-pattern to the Business</vt:lpstr>
      <vt:lpstr>Agile, Disruptive Companies Use Non-traditional, Modular Approaches to Software Systems</vt:lpstr>
      <vt:lpstr>Microservices are NOT</vt:lpstr>
      <vt:lpstr>PowerPoint Presentation</vt:lpstr>
      <vt:lpstr>Microservice Architecture</vt:lpstr>
      <vt:lpstr>PowerPoint Presentation</vt:lpstr>
      <vt:lpstr>PowerPoint Presentation</vt:lpstr>
      <vt:lpstr>PowerPoint Presentation</vt:lpstr>
      <vt:lpstr>PowerPoint Presentation</vt:lpstr>
      <vt:lpstr>Conway’s Law</vt:lpstr>
      <vt:lpstr>Inverse Conway Maneuver Enable Continuous Delivery</vt:lpstr>
      <vt:lpstr>Enabling Continuous Delivery</vt:lpstr>
      <vt:lpstr>PowerPoint Presentation</vt:lpstr>
      <vt:lpstr>It Takes a Platform</vt:lpstr>
      <vt:lpstr>PowerPoint Presentation</vt:lpstr>
      <vt:lpstr>PowerPoint Presentation</vt:lpstr>
      <vt:lpstr>PowerPoint Presentation</vt:lpstr>
      <vt:lpstr>However… Microservices are Hard</vt:lpstr>
      <vt:lpstr>Challenges of Distributed Systems</vt:lpstr>
      <vt:lpstr>PowerPoint Presentation</vt:lpstr>
      <vt:lpstr>Cloud Native Platform and Contracts</vt:lpstr>
      <vt:lpstr>PowerPoint Presentation</vt:lpstr>
      <vt:lpstr>PowerPoint Presentation</vt:lpstr>
      <vt:lpstr>Companies want to be fast like Netflix</vt:lpstr>
      <vt:lpstr>Spring Cloud Services </vt:lpstr>
      <vt:lpstr>PowerPoint Presentation</vt:lpstr>
      <vt:lpstr>PowerPoint Presentation</vt:lpstr>
      <vt:lpstr>PowerPoint Presentation</vt:lpstr>
      <vt:lpstr>Cloud Native Platforms Provide the Outer Architecture</vt:lpstr>
      <vt:lpstr>Ops Loop</vt:lpstr>
      <vt:lpstr>Application Lifecycle Management: CI/CD</vt:lpstr>
      <vt:lpstr>Cloud Native Maturity Model</vt:lpstr>
      <vt:lpstr>PowerPoint Presentation</vt:lpstr>
      <vt:lpstr>Read</vt:lpstr>
      <vt:lpstr>Bootstrap your Application Now: http://start.spring.io</vt:lpstr>
      <vt:lpstr>Foundations</vt:lpstr>
      <vt:lpstr>Foundations</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Raviteja Appalla</cp:lastModifiedBy>
  <cp:revision>309</cp:revision>
  <dcterms:created xsi:type="dcterms:W3CDTF">2015-10-05T21:15:00Z</dcterms:created>
  <dcterms:modified xsi:type="dcterms:W3CDTF">2016-08-15T18:00:26Z</dcterms:modified>
  <cp:category/>
</cp:coreProperties>
</file>